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53"/>
  </p:notesMasterIdLst>
  <p:handoutMasterIdLst>
    <p:handoutMasterId r:id="rId54"/>
  </p:handoutMasterIdLst>
  <p:sldIdLst>
    <p:sldId id="373" r:id="rId2"/>
    <p:sldId id="566" r:id="rId3"/>
    <p:sldId id="567" r:id="rId4"/>
    <p:sldId id="564" r:id="rId5"/>
    <p:sldId id="568" r:id="rId6"/>
    <p:sldId id="614" r:id="rId7"/>
    <p:sldId id="569" r:id="rId8"/>
    <p:sldId id="570" r:id="rId9"/>
    <p:sldId id="615" r:id="rId10"/>
    <p:sldId id="616" r:id="rId11"/>
    <p:sldId id="617" r:id="rId12"/>
    <p:sldId id="618" r:id="rId13"/>
    <p:sldId id="571" r:id="rId14"/>
    <p:sldId id="572" r:id="rId15"/>
    <p:sldId id="574" r:id="rId16"/>
    <p:sldId id="575" r:id="rId17"/>
    <p:sldId id="577" r:id="rId18"/>
    <p:sldId id="576" r:id="rId19"/>
    <p:sldId id="578" r:id="rId20"/>
    <p:sldId id="579" r:id="rId21"/>
    <p:sldId id="580" r:id="rId22"/>
    <p:sldId id="581" r:id="rId23"/>
    <p:sldId id="582" r:id="rId24"/>
    <p:sldId id="583" r:id="rId25"/>
    <p:sldId id="601" r:id="rId26"/>
    <p:sldId id="585" r:id="rId27"/>
    <p:sldId id="586" r:id="rId28"/>
    <p:sldId id="587" r:id="rId29"/>
    <p:sldId id="602" r:id="rId30"/>
    <p:sldId id="603" r:id="rId31"/>
    <p:sldId id="604" r:id="rId32"/>
    <p:sldId id="605" r:id="rId33"/>
    <p:sldId id="606" r:id="rId34"/>
    <p:sldId id="588" r:id="rId35"/>
    <p:sldId id="589" r:id="rId36"/>
    <p:sldId id="590" r:id="rId37"/>
    <p:sldId id="591" r:id="rId38"/>
    <p:sldId id="592" r:id="rId39"/>
    <p:sldId id="593" r:id="rId40"/>
    <p:sldId id="595" r:id="rId41"/>
    <p:sldId id="596" r:id="rId42"/>
    <p:sldId id="597" r:id="rId43"/>
    <p:sldId id="598" r:id="rId44"/>
    <p:sldId id="600" r:id="rId45"/>
    <p:sldId id="607" r:id="rId46"/>
    <p:sldId id="608" r:id="rId47"/>
    <p:sldId id="609" r:id="rId48"/>
    <p:sldId id="610" r:id="rId49"/>
    <p:sldId id="611" r:id="rId50"/>
    <p:sldId id="612" r:id="rId51"/>
    <p:sldId id="613" r:id="rId5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A400"/>
    <a:srgbClr val="389700"/>
    <a:srgbClr val="CDCDCD"/>
    <a:srgbClr val="5E9EFF"/>
    <a:srgbClr val="FFFFFF"/>
    <a:srgbClr val="CDFFFF"/>
    <a:srgbClr val="FF0008"/>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01" autoAdjust="0"/>
    <p:restoredTop sz="95517" autoAdjust="0"/>
  </p:normalViewPr>
  <p:slideViewPr>
    <p:cSldViewPr snapToGrid="0">
      <p:cViewPr>
        <p:scale>
          <a:sx n="75" d="100"/>
          <a:sy n="75" d="100"/>
        </p:scale>
        <p:origin x="-966" y="-18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1496" y="-10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42" name="Rectangle 2"/>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non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66243" name="Rectangle 3"/>
          <p:cNvSpPr>
            <a:spLocks noGrp="1" noChangeArrowheads="1"/>
          </p:cNvSpPr>
          <p:nvPr>
            <p:ph type="dt" sz="quarter" idx="1"/>
          </p:nvPr>
        </p:nvSpPr>
        <p:spPr bwMode="auto">
          <a:xfrm>
            <a:off x="3886200" y="0"/>
            <a:ext cx="2971800" cy="457200"/>
          </a:xfrm>
          <a:prstGeom prst="rect">
            <a:avLst/>
          </a:prstGeom>
          <a:noFill/>
          <a:ln w="12700">
            <a:noFill/>
            <a:miter lim="800000"/>
            <a:headEnd type="none" w="sm" len="sm"/>
            <a:tailEnd type="none" w="sm" len="sm"/>
          </a:ln>
          <a:effectLst/>
        </p:spPr>
        <p:txBody>
          <a:bodyPr vert="horz" wrap="non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n-US"/>
          </a:p>
        </p:txBody>
      </p:sp>
      <p:sp>
        <p:nvSpPr>
          <p:cNvPr id="266244" name="Rectangle 4"/>
          <p:cNvSpPr>
            <a:spLocks noGrp="1" noChangeArrowheads="1"/>
          </p:cNvSpPr>
          <p:nvPr>
            <p:ph type="ftr" sz="quarter" idx="2"/>
          </p:nvPr>
        </p:nvSpPr>
        <p:spPr bwMode="auto">
          <a:xfrm>
            <a:off x="0" y="8686800"/>
            <a:ext cx="2971800" cy="457200"/>
          </a:xfrm>
          <a:prstGeom prst="rect">
            <a:avLst/>
          </a:prstGeom>
          <a:noFill/>
          <a:ln w="12700">
            <a:noFill/>
            <a:miter lim="800000"/>
            <a:headEnd type="none" w="sm" len="sm"/>
            <a:tailEnd type="none" w="sm" len="sm"/>
          </a:ln>
          <a:effectLst/>
        </p:spPr>
        <p:txBody>
          <a:bodyPr vert="horz" wrap="none" lIns="91440" tIns="45720" rIns="91440" bIns="45720" numCol="1" anchor="b" anchorCtr="0" compatLnSpc="1">
            <a:prstTxWarp prst="textNoShape">
              <a:avLst/>
            </a:prstTxWarp>
          </a:bodyPr>
          <a:lstStyle>
            <a:lvl1pPr>
              <a:defRPr sz="1200">
                <a:latin typeface="Times New Roman" charset="0"/>
              </a:defRPr>
            </a:lvl1pPr>
          </a:lstStyle>
          <a:p>
            <a:pPr>
              <a:defRPr/>
            </a:pPr>
            <a:endParaRPr lang="en-US"/>
          </a:p>
        </p:txBody>
      </p:sp>
      <p:sp>
        <p:nvSpPr>
          <p:cNvPr id="266245" name="Rectangle 5"/>
          <p:cNvSpPr>
            <a:spLocks noGrp="1" noChangeArrowheads="1"/>
          </p:cNvSpPr>
          <p:nvPr>
            <p:ph type="sldNum" sz="quarter" idx="3"/>
          </p:nvPr>
        </p:nvSpPr>
        <p:spPr bwMode="auto">
          <a:xfrm>
            <a:off x="3886200" y="8686800"/>
            <a:ext cx="2971800" cy="457200"/>
          </a:xfrm>
          <a:prstGeom prst="rect">
            <a:avLst/>
          </a:prstGeom>
          <a:noFill/>
          <a:ln w="12700">
            <a:noFill/>
            <a:miter lim="800000"/>
            <a:headEnd type="none" w="sm" len="sm"/>
            <a:tailEnd type="none" w="sm" len="sm"/>
          </a:ln>
          <a:effectLst/>
        </p:spPr>
        <p:txBody>
          <a:bodyPr vert="horz" wrap="none" lIns="91440" tIns="45720" rIns="91440" bIns="45720" numCol="1" anchor="b" anchorCtr="0" compatLnSpc="1">
            <a:prstTxWarp prst="textNoShape">
              <a:avLst/>
            </a:prstTxWarp>
          </a:bodyPr>
          <a:lstStyle>
            <a:lvl1pPr algn="r">
              <a:defRPr sz="1200">
                <a:latin typeface="Times New Roman" charset="0"/>
              </a:defRPr>
            </a:lvl1pPr>
          </a:lstStyle>
          <a:p>
            <a:pPr>
              <a:defRPr/>
            </a:pPr>
            <a:fld id="{1EF812AC-18EA-43AF-8E6E-1091EA44A5A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3170" name="Rectangle 2"/>
          <p:cNvSpPr>
            <a:spLocks noGrp="1" noChangeArrowheads="1"/>
          </p:cNvSpPr>
          <p:nvPr>
            <p:ph type="hdr" sz="quarter"/>
          </p:nvPr>
        </p:nvSpPr>
        <p:spPr bwMode="auto">
          <a:xfrm>
            <a:off x="0" y="0"/>
            <a:ext cx="2971800" cy="457200"/>
          </a:xfrm>
          <a:prstGeom prst="rect">
            <a:avLst/>
          </a:prstGeom>
          <a:noFill/>
          <a:ln w="12700">
            <a:noFill/>
            <a:miter lim="800000"/>
            <a:headEnd type="none" w="sm" len="sm"/>
            <a:tailEnd type="none" w="sm" len="sm"/>
          </a:ln>
          <a:effectLst/>
        </p:spPr>
        <p:txBody>
          <a:bodyPr vert="horz" wrap="none" lIns="91440" tIns="45720" rIns="91440" bIns="45720" numCol="1" anchor="t" anchorCtr="0" compatLnSpc="1">
            <a:prstTxWarp prst="textNoShape">
              <a:avLst/>
            </a:prstTxWarp>
          </a:bodyPr>
          <a:lstStyle>
            <a:lvl1pPr>
              <a:defRPr sz="1200">
                <a:latin typeface="Times New Roman" charset="0"/>
              </a:defRPr>
            </a:lvl1pPr>
          </a:lstStyle>
          <a:p>
            <a:pPr>
              <a:defRPr/>
            </a:pPr>
            <a:endParaRPr lang="en-US"/>
          </a:p>
        </p:txBody>
      </p:sp>
      <p:sp>
        <p:nvSpPr>
          <p:cNvPr id="263171" name="Rectangle 3"/>
          <p:cNvSpPr>
            <a:spLocks noGrp="1" noChangeArrowheads="1"/>
          </p:cNvSpPr>
          <p:nvPr>
            <p:ph type="dt" idx="1"/>
          </p:nvPr>
        </p:nvSpPr>
        <p:spPr bwMode="auto">
          <a:xfrm>
            <a:off x="3886200" y="0"/>
            <a:ext cx="2971800" cy="457200"/>
          </a:xfrm>
          <a:prstGeom prst="rect">
            <a:avLst/>
          </a:prstGeom>
          <a:noFill/>
          <a:ln w="12700">
            <a:noFill/>
            <a:miter lim="800000"/>
            <a:headEnd type="none" w="sm" len="sm"/>
            <a:tailEnd type="none" w="sm" len="sm"/>
          </a:ln>
          <a:effectLst/>
        </p:spPr>
        <p:txBody>
          <a:bodyPr vert="horz" wrap="none" lIns="91440" tIns="45720" rIns="91440" bIns="45720" numCol="1" anchor="t" anchorCtr="0" compatLnSpc="1">
            <a:prstTxWarp prst="textNoShape">
              <a:avLst/>
            </a:prstTxWarp>
          </a:bodyPr>
          <a:lstStyle>
            <a:lvl1pPr algn="r">
              <a:defRPr sz="1200">
                <a:latin typeface="Times New Roman" charset="0"/>
              </a:defRPr>
            </a:lvl1pPr>
          </a:lstStyle>
          <a:p>
            <a:pPr>
              <a:defRPr/>
            </a:pPr>
            <a:endParaRPr lang="en-US"/>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63173" name="Rectangle 5"/>
          <p:cNvSpPr>
            <a:spLocks noGrp="1" noChangeArrowheads="1"/>
          </p:cNvSpPr>
          <p:nvPr>
            <p:ph type="body" sz="quarter" idx="3"/>
          </p:nvPr>
        </p:nvSpPr>
        <p:spPr bwMode="auto">
          <a:xfrm>
            <a:off x="914400" y="4343400"/>
            <a:ext cx="5029200" cy="4114800"/>
          </a:xfrm>
          <a:prstGeom prst="rect">
            <a:avLst/>
          </a:prstGeom>
          <a:noFill/>
          <a:ln w="12700">
            <a:noFill/>
            <a:miter lim="800000"/>
            <a:headEnd type="none" w="sm" len="sm"/>
            <a:tailEnd type="none" w="sm" len="sm"/>
          </a:ln>
          <a:effectLst/>
        </p:spPr>
        <p:txBody>
          <a:bodyPr vert="horz" wrap="non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63174" name="Rectangle 6"/>
          <p:cNvSpPr>
            <a:spLocks noGrp="1" noChangeArrowheads="1"/>
          </p:cNvSpPr>
          <p:nvPr>
            <p:ph type="ftr" sz="quarter" idx="4"/>
          </p:nvPr>
        </p:nvSpPr>
        <p:spPr bwMode="auto">
          <a:xfrm>
            <a:off x="0" y="8686800"/>
            <a:ext cx="2971800" cy="457200"/>
          </a:xfrm>
          <a:prstGeom prst="rect">
            <a:avLst/>
          </a:prstGeom>
          <a:noFill/>
          <a:ln w="12700">
            <a:noFill/>
            <a:miter lim="800000"/>
            <a:headEnd type="none" w="sm" len="sm"/>
            <a:tailEnd type="none" w="sm" len="sm"/>
          </a:ln>
          <a:effectLst/>
        </p:spPr>
        <p:txBody>
          <a:bodyPr vert="horz" wrap="none" lIns="91440" tIns="45720" rIns="91440" bIns="45720" numCol="1" anchor="b" anchorCtr="0" compatLnSpc="1">
            <a:prstTxWarp prst="textNoShape">
              <a:avLst/>
            </a:prstTxWarp>
          </a:bodyPr>
          <a:lstStyle>
            <a:lvl1pPr>
              <a:defRPr sz="1200">
                <a:latin typeface="Times New Roman" charset="0"/>
              </a:defRPr>
            </a:lvl1pPr>
          </a:lstStyle>
          <a:p>
            <a:pPr>
              <a:defRPr/>
            </a:pPr>
            <a:endParaRPr lang="en-US"/>
          </a:p>
        </p:txBody>
      </p:sp>
      <p:sp>
        <p:nvSpPr>
          <p:cNvPr id="263175" name="Rectangle 7"/>
          <p:cNvSpPr>
            <a:spLocks noGrp="1" noChangeArrowheads="1"/>
          </p:cNvSpPr>
          <p:nvPr>
            <p:ph type="sldNum" sz="quarter" idx="5"/>
          </p:nvPr>
        </p:nvSpPr>
        <p:spPr bwMode="auto">
          <a:xfrm>
            <a:off x="3886200" y="8686800"/>
            <a:ext cx="2971800" cy="457200"/>
          </a:xfrm>
          <a:prstGeom prst="rect">
            <a:avLst/>
          </a:prstGeom>
          <a:noFill/>
          <a:ln w="12700">
            <a:noFill/>
            <a:miter lim="800000"/>
            <a:headEnd type="none" w="sm" len="sm"/>
            <a:tailEnd type="none" w="sm" len="sm"/>
          </a:ln>
          <a:effectLst/>
        </p:spPr>
        <p:txBody>
          <a:bodyPr vert="horz" wrap="none" lIns="91440" tIns="45720" rIns="91440" bIns="45720" numCol="1" anchor="b" anchorCtr="0" compatLnSpc="1">
            <a:prstTxWarp prst="textNoShape">
              <a:avLst/>
            </a:prstTxWarp>
          </a:bodyPr>
          <a:lstStyle>
            <a:lvl1pPr algn="r">
              <a:defRPr sz="1200">
                <a:latin typeface="Times New Roman" charset="0"/>
              </a:defRPr>
            </a:lvl1pPr>
          </a:lstStyle>
          <a:p>
            <a:pPr>
              <a:defRPr/>
            </a:pPr>
            <a:fld id="{086A70A4-98F4-417E-8DCC-4EE668E1C0F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ahoma" charset="0"/>
        <a:ea typeface="+mn-ea"/>
        <a:cs typeface="+mn-cs"/>
      </a:defRPr>
    </a:lvl1pPr>
    <a:lvl2pPr marL="457200" algn="l" rtl="0" eaLnBrk="0" fontAlgn="base" hangingPunct="0">
      <a:spcBef>
        <a:spcPct val="30000"/>
      </a:spcBef>
      <a:spcAft>
        <a:spcPct val="0"/>
      </a:spcAft>
      <a:defRPr kumimoji="1" sz="1200" kern="1200">
        <a:solidFill>
          <a:schemeClr val="tx1"/>
        </a:solidFill>
        <a:latin typeface="Tahoma" charset="0"/>
        <a:ea typeface="+mn-ea"/>
        <a:cs typeface="+mn-cs"/>
      </a:defRPr>
    </a:lvl2pPr>
    <a:lvl3pPr marL="914400" algn="l" rtl="0" eaLnBrk="0" fontAlgn="base" hangingPunct="0">
      <a:spcBef>
        <a:spcPct val="30000"/>
      </a:spcBef>
      <a:spcAft>
        <a:spcPct val="0"/>
      </a:spcAft>
      <a:defRPr kumimoji="1" sz="1200" kern="1200">
        <a:solidFill>
          <a:schemeClr val="tx1"/>
        </a:solidFill>
        <a:latin typeface="Tahoma"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Tahoma"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Tahoma"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93029B21-879A-42C5-AA1B-D3008DE67E1B}" type="slidenum">
              <a:rPr lang="en-US" smtClean="0">
                <a:latin typeface="Times New Roman" pitchFamily="18" charset="0"/>
              </a:rPr>
              <a:pPr/>
              <a:t>1</a:t>
            </a:fld>
            <a:endParaRPr lang="en-US" smtClean="0">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w="9525"/>
        </p:spPr>
        <p:txBody>
          <a:bodyPr/>
          <a:lstStyle/>
          <a:p>
            <a:r>
              <a:rPr lang="en-US" smtClean="0">
                <a:latin typeface="Tahoma" pitchFamily="34" charset="0"/>
              </a:rPr>
              <a:t>Who is </a:t>
            </a:r>
            <a:r>
              <a:rPr lang="en-US" b="1" smtClean="0">
                <a:latin typeface="Tahoma" pitchFamily="34" charset="0"/>
              </a:rPr>
              <a:t>Stan Hatfield and Ken Pinzke</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CDB58C92-99DA-4FA7-A3FF-CD7D2801D07F}" type="slidenum">
              <a:rPr lang="en-US" smtClean="0">
                <a:latin typeface="Times New Roman" pitchFamily="18" charset="0"/>
              </a:rPr>
              <a:pPr/>
              <a:t>26</a:t>
            </a:fld>
            <a:endParaRPr lang="en-US" smtClean="0">
              <a:latin typeface="Times New Roman" pitchFamily="18" charset="0"/>
            </a:endParaRPr>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2DF271CA-CEA8-4F13-B246-6518D7EDB0CC}" type="slidenum">
              <a:rPr lang="en-US" smtClean="0">
                <a:latin typeface="Times New Roman" pitchFamily="18" charset="0"/>
              </a:rPr>
              <a:pPr/>
              <a:t>28</a:t>
            </a:fld>
            <a:endParaRPr lang="en-US" smtClean="0">
              <a:latin typeface="Times New Roman"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64516" name="Slide Number Placeholder 3"/>
          <p:cNvSpPr>
            <a:spLocks noGrp="1"/>
          </p:cNvSpPr>
          <p:nvPr>
            <p:ph type="sldNum" sz="quarter" idx="5"/>
          </p:nvPr>
        </p:nvSpPr>
        <p:spPr>
          <a:noFill/>
        </p:spPr>
        <p:txBody>
          <a:bodyPr/>
          <a:lstStyle/>
          <a:p>
            <a:fld id="{BA6A6025-D1F6-4F0D-B018-AD2858CCDBE1}" type="slidenum">
              <a:rPr lang="en-US" smtClean="0">
                <a:latin typeface="Times New Roman" pitchFamily="18" charset="0"/>
              </a:rPr>
              <a:pPr/>
              <a:t>29</a:t>
            </a:fld>
            <a:endParaRPr lang="en-US" smtClean="0">
              <a:latin typeface="Times New Roman"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65540" name="Slide Number Placeholder 3"/>
          <p:cNvSpPr>
            <a:spLocks noGrp="1"/>
          </p:cNvSpPr>
          <p:nvPr>
            <p:ph type="sldNum" sz="quarter" idx="5"/>
          </p:nvPr>
        </p:nvSpPr>
        <p:spPr>
          <a:noFill/>
        </p:spPr>
        <p:txBody>
          <a:bodyPr/>
          <a:lstStyle/>
          <a:p>
            <a:fld id="{5CE60988-1D46-41AA-9EDB-94DAA38B5D2E}" type="slidenum">
              <a:rPr lang="en-US" smtClean="0">
                <a:latin typeface="Times New Roman" pitchFamily="18" charset="0"/>
              </a:rPr>
              <a:pPr/>
              <a:t>30</a:t>
            </a:fld>
            <a:endParaRPr lang="en-US" smtClean="0">
              <a:latin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66564" name="Slide Number Placeholder 3"/>
          <p:cNvSpPr>
            <a:spLocks noGrp="1"/>
          </p:cNvSpPr>
          <p:nvPr>
            <p:ph type="sldNum" sz="quarter" idx="5"/>
          </p:nvPr>
        </p:nvSpPr>
        <p:spPr>
          <a:noFill/>
        </p:spPr>
        <p:txBody>
          <a:bodyPr/>
          <a:lstStyle/>
          <a:p>
            <a:fld id="{E1E60D34-FC9A-46C1-B016-0A3523434743}" type="slidenum">
              <a:rPr lang="en-US" smtClean="0">
                <a:latin typeface="Times New Roman" pitchFamily="18" charset="0"/>
              </a:rPr>
              <a:pPr/>
              <a:t>31</a:t>
            </a:fld>
            <a:endParaRPr lang="en-US" smtClean="0">
              <a:latin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67588" name="Slide Number Placeholder 3"/>
          <p:cNvSpPr>
            <a:spLocks noGrp="1"/>
          </p:cNvSpPr>
          <p:nvPr>
            <p:ph type="sldNum" sz="quarter" idx="5"/>
          </p:nvPr>
        </p:nvSpPr>
        <p:spPr>
          <a:noFill/>
        </p:spPr>
        <p:txBody>
          <a:bodyPr/>
          <a:lstStyle/>
          <a:p>
            <a:fld id="{3693793F-FBC7-4F3B-AA11-CF6AAEC35B13}" type="slidenum">
              <a:rPr lang="en-US" smtClean="0">
                <a:latin typeface="Times New Roman" pitchFamily="18" charset="0"/>
              </a:rPr>
              <a:pPr/>
              <a:t>32</a:t>
            </a:fld>
            <a:endParaRPr lang="en-US" smtClean="0">
              <a:latin typeface="Times New Roman"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68612" name="Slide Number Placeholder 3"/>
          <p:cNvSpPr>
            <a:spLocks noGrp="1"/>
          </p:cNvSpPr>
          <p:nvPr>
            <p:ph type="sldNum" sz="quarter" idx="5"/>
          </p:nvPr>
        </p:nvSpPr>
        <p:spPr>
          <a:noFill/>
        </p:spPr>
        <p:txBody>
          <a:bodyPr/>
          <a:lstStyle/>
          <a:p>
            <a:fld id="{BAEC65B3-956F-4CF7-B4AC-72B60E070936}" type="slidenum">
              <a:rPr lang="en-US" smtClean="0">
                <a:latin typeface="Times New Roman" pitchFamily="18" charset="0"/>
              </a:rPr>
              <a:pPr/>
              <a:t>33</a:t>
            </a:fld>
            <a:endParaRPr lang="en-US" smtClean="0">
              <a:latin typeface="Times New Roman"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05B27614-F21C-4AC6-8340-148E00ABFDE2}" type="slidenum">
              <a:rPr lang="en-US" smtClean="0">
                <a:latin typeface="Times New Roman" pitchFamily="18" charset="0"/>
              </a:rPr>
              <a:pPr/>
              <a:t>35</a:t>
            </a:fld>
            <a:endParaRPr lang="en-US" smtClean="0">
              <a:latin typeface="Times New Roman" pitchFamily="18" charset="0"/>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6B93615A-1A01-4E0D-9F11-2D0A82DBF2D2}" type="slidenum">
              <a:rPr lang="en-US" smtClean="0">
                <a:latin typeface="Times New Roman" pitchFamily="18" charset="0"/>
              </a:rPr>
              <a:pPr/>
              <a:t>37</a:t>
            </a:fld>
            <a:endParaRPr lang="en-US" smtClean="0">
              <a:latin typeface="Times New Roman" pitchFamily="18"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D9FC4645-2A57-4F00-AD26-5EFE0B22813D}" type="slidenum">
              <a:rPr lang="en-US" smtClean="0">
                <a:latin typeface="Times New Roman" pitchFamily="18" charset="0"/>
              </a:rPr>
              <a:pPr/>
              <a:t>41</a:t>
            </a:fld>
            <a:endParaRPr lang="en-US" smtClean="0">
              <a:latin typeface="Times New Roman" pitchFamily="18" charset="0"/>
            </a:endParaRPr>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6E5154E1-C6BC-49C7-9D3D-697465A82ADB}" type="slidenum">
              <a:rPr lang="en-US" smtClean="0">
                <a:latin typeface="Times New Roman" pitchFamily="18" charset="0"/>
              </a:rPr>
              <a:pPr/>
              <a:t>4</a:t>
            </a:fld>
            <a:endParaRPr lang="en-US" smtClean="0">
              <a:latin typeface="Times New Roman" pitchFamily="18" charset="0"/>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D3305FF2-CD30-4A00-B9BB-D4A72998707B}" type="slidenum">
              <a:rPr lang="en-US" smtClean="0">
                <a:latin typeface="Times New Roman" pitchFamily="18" charset="0"/>
              </a:rPr>
              <a:pPr/>
              <a:t>42</a:t>
            </a:fld>
            <a:endParaRPr lang="en-US" smtClean="0">
              <a:latin typeface="Times New Roman" pitchFamily="18"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73732" name="Slide Number Placeholder 3"/>
          <p:cNvSpPr>
            <a:spLocks noGrp="1"/>
          </p:cNvSpPr>
          <p:nvPr>
            <p:ph type="sldNum" sz="quarter" idx="5"/>
          </p:nvPr>
        </p:nvSpPr>
        <p:spPr>
          <a:noFill/>
        </p:spPr>
        <p:txBody>
          <a:bodyPr/>
          <a:lstStyle/>
          <a:p>
            <a:fld id="{0B2FE937-DB1E-4267-8F95-CAD837C1DB9B}" type="slidenum">
              <a:rPr lang="en-US" smtClean="0">
                <a:latin typeface="Times New Roman" pitchFamily="18" charset="0"/>
              </a:rPr>
              <a:pPr/>
              <a:t>45</a:t>
            </a:fld>
            <a:endParaRPr lang="en-US" smtClean="0">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74756" name="Slide Number Placeholder 3"/>
          <p:cNvSpPr>
            <a:spLocks noGrp="1"/>
          </p:cNvSpPr>
          <p:nvPr>
            <p:ph type="sldNum" sz="quarter" idx="5"/>
          </p:nvPr>
        </p:nvSpPr>
        <p:spPr>
          <a:noFill/>
        </p:spPr>
        <p:txBody>
          <a:bodyPr/>
          <a:lstStyle/>
          <a:p>
            <a:fld id="{79B0E500-637C-45D7-BF4F-D25C57DC25B6}" type="slidenum">
              <a:rPr lang="en-US" smtClean="0">
                <a:latin typeface="Times New Roman" pitchFamily="18" charset="0"/>
              </a:rPr>
              <a:pPr/>
              <a:t>46</a:t>
            </a:fld>
            <a:endParaRPr lang="en-US" smtClean="0">
              <a:latin typeface="Times New Roman" pitchFamily="18"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75780" name="Slide Number Placeholder 3"/>
          <p:cNvSpPr>
            <a:spLocks noGrp="1"/>
          </p:cNvSpPr>
          <p:nvPr>
            <p:ph type="sldNum" sz="quarter" idx="5"/>
          </p:nvPr>
        </p:nvSpPr>
        <p:spPr>
          <a:noFill/>
        </p:spPr>
        <p:txBody>
          <a:bodyPr/>
          <a:lstStyle/>
          <a:p>
            <a:fld id="{514574DC-5B77-4F72-BC82-56FC6D6C01B7}" type="slidenum">
              <a:rPr lang="en-US" smtClean="0">
                <a:latin typeface="Times New Roman" pitchFamily="18" charset="0"/>
              </a:rPr>
              <a:pPr/>
              <a:t>47</a:t>
            </a:fld>
            <a:endParaRPr lang="en-US" smtClean="0">
              <a:latin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76804" name="Slide Number Placeholder 3"/>
          <p:cNvSpPr>
            <a:spLocks noGrp="1"/>
          </p:cNvSpPr>
          <p:nvPr>
            <p:ph type="sldNum" sz="quarter" idx="5"/>
          </p:nvPr>
        </p:nvSpPr>
        <p:spPr>
          <a:noFill/>
        </p:spPr>
        <p:txBody>
          <a:bodyPr/>
          <a:lstStyle/>
          <a:p>
            <a:fld id="{8AC39A33-EFA9-4B57-9E58-485C83CDC7E1}" type="slidenum">
              <a:rPr lang="en-US" smtClean="0">
                <a:latin typeface="Times New Roman" pitchFamily="18" charset="0"/>
              </a:rPr>
              <a:pPr/>
              <a:t>48</a:t>
            </a:fld>
            <a:endParaRPr lang="en-US" smtClean="0">
              <a:latin typeface="Times New Roman" pitchFamily="18"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77828" name="Slide Number Placeholder 3"/>
          <p:cNvSpPr>
            <a:spLocks noGrp="1"/>
          </p:cNvSpPr>
          <p:nvPr>
            <p:ph type="sldNum" sz="quarter" idx="5"/>
          </p:nvPr>
        </p:nvSpPr>
        <p:spPr>
          <a:noFill/>
        </p:spPr>
        <p:txBody>
          <a:bodyPr/>
          <a:lstStyle/>
          <a:p>
            <a:fld id="{5602477F-7E66-4D77-9C0E-6BEA711F3006}" type="slidenum">
              <a:rPr lang="en-US" smtClean="0">
                <a:latin typeface="Times New Roman" pitchFamily="18" charset="0"/>
              </a:rPr>
              <a:pPr/>
              <a:t>49</a:t>
            </a:fld>
            <a:endParaRPr lang="en-US" smtClean="0">
              <a:latin typeface="Times New Roman" pitchFamily="18"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78852" name="Slide Number Placeholder 3"/>
          <p:cNvSpPr>
            <a:spLocks noGrp="1"/>
          </p:cNvSpPr>
          <p:nvPr>
            <p:ph type="sldNum" sz="quarter" idx="5"/>
          </p:nvPr>
        </p:nvSpPr>
        <p:spPr>
          <a:noFill/>
        </p:spPr>
        <p:txBody>
          <a:bodyPr/>
          <a:lstStyle/>
          <a:p>
            <a:fld id="{54537527-22F8-4016-9ABF-6B24439CDD63}" type="slidenum">
              <a:rPr lang="en-US" smtClean="0">
                <a:latin typeface="Times New Roman" pitchFamily="18" charset="0"/>
              </a:rPr>
              <a:pPr/>
              <a:t>50</a:t>
            </a:fld>
            <a:endParaRPr lang="en-US" smtClean="0">
              <a:latin typeface="Times New Roman" pitchFamily="18"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79876" name="Slide Number Placeholder 3"/>
          <p:cNvSpPr>
            <a:spLocks noGrp="1"/>
          </p:cNvSpPr>
          <p:nvPr>
            <p:ph type="sldNum" sz="quarter" idx="5"/>
          </p:nvPr>
        </p:nvSpPr>
        <p:spPr>
          <a:noFill/>
        </p:spPr>
        <p:txBody>
          <a:bodyPr/>
          <a:lstStyle/>
          <a:p>
            <a:fld id="{5FECBC54-54D9-44A1-B865-B7F165E2E991}" type="slidenum">
              <a:rPr lang="en-US" smtClean="0">
                <a:latin typeface="Times New Roman" pitchFamily="18" charset="0"/>
              </a:rPr>
              <a:pPr/>
              <a:t>51</a:t>
            </a:fld>
            <a:endParaRPr lang="en-US"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B34611FA-B3FD-469C-8CD4-BFDEC422CAFD}" type="slidenum">
              <a:rPr lang="en-US" smtClean="0">
                <a:latin typeface="Times New Roman" pitchFamily="18" charset="0"/>
              </a:rPr>
              <a:pPr/>
              <a:t>8</a:t>
            </a:fld>
            <a:endParaRPr lang="en-US" smtClean="0">
              <a:latin typeface="Times New Roman" pitchFamily="18"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52AABA39-3A8D-42D5-A8A0-EA9127FF17C0}" type="slidenum">
              <a:rPr lang="en-US" smtClean="0">
                <a:latin typeface="Times New Roman" pitchFamily="18" charset="0"/>
              </a:rPr>
              <a:pPr/>
              <a:t>14</a:t>
            </a:fld>
            <a:endParaRPr lang="en-US" smtClean="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EA2C4DBF-5F52-4197-A442-06533B1BAA40}" type="slidenum">
              <a:rPr lang="en-US" smtClean="0">
                <a:latin typeface="Times New Roman" pitchFamily="18" charset="0"/>
              </a:rPr>
              <a:pPr/>
              <a:t>16</a:t>
            </a:fld>
            <a:endParaRPr lang="en-US" smtClean="0">
              <a:latin typeface="Times New Roman" pitchFamily="18"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ADFFBE17-70F2-4619-A406-B716E806CBD4}" type="slidenum">
              <a:rPr lang="en-US" smtClean="0">
                <a:latin typeface="Times New Roman" pitchFamily="18" charset="0"/>
              </a:rPr>
              <a:pPr/>
              <a:t>19</a:t>
            </a:fld>
            <a:endParaRPr lang="en-US" smtClean="0">
              <a:latin typeface="Times New Roman" pitchFamily="18" charset="0"/>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B7427394-F44E-4C0E-AA55-C559896B03FF}" type="slidenum">
              <a:rPr lang="en-US" smtClean="0">
                <a:latin typeface="Times New Roman" pitchFamily="18" charset="0"/>
              </a:rPr>
              <a:pPr/>
              <a:t>21</a:t>
            </a:fld>
            <a:endParaRPr lang="en-US" smtClean="0">
              <a:latin typeface="Times New Roman" pitchFamily="18"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FBBEECE7-6364-425A-AC97-A886EF5312A5}" type="slidenum">
              <a:rPr lang="en-US" smtClean="0">
                <a:latin typeface="Times New Roman" pitchFamily="18" charset="0"/>
              </a:rPr>
              <a:pPr/>
              <a:t>23</a:t>
            </a:fld>
            <a:endParaRPr lang="en-US" smtClean="0">
              <a:latin typeface="Times New Roman"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w="9525"/>
        </p:spPr>
        <p:txBody>
          <a:bodyPr/>
          <a:lstStyle/>
          <a:p>
            <a:r>
              <a:rPr lang="en-US" smtClean="0">
                <a:latin typeface="Tahoma" pitchFamily="34" charset="0"/>
              </a:rPr>
              <a:t>Makes no sense without caption in book</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w="9525"/>
        </p:spPr>
        <p:txBody>
          <a:bodyPr/>
          <a:lstStyle/>
          <a:p>
            <a:endParaRPr lang="en-US" smtClean="0">
              <a:latin typeface="Tahoma" pitchFamily="34" charset="0"/>
            </a:endParaRPr>
          </a:p>
        </p:txBody>
      </p:sp>
      <p:sp>
        <p:nvSpPr>
          <p:cNvPr id="61444" name="Slide Number Placeholder 3"/>
          <p:cNvSpPr>
            <a:spLocks noGrp="1"/>
          </p:cNvSpPr>
          <p:nvPr>
            <p:ph type="sldNum" sz="quarter" idx="5"/>
          </p:nvPr>
        </p:nvSpPr>
        <p:spPr>
          <a:noFill/>
        </p:spPr>
        <p:txBody>
          <a:bodyPr/>
          <a:lstStyle/>
          <a:p>
            <a:fld id="{7BB4E07A-D3EB-4A34-A6AB-BACF353156B9}" type="slidenum">
              <a:rPr lang="en-US" smtClean="0">
                <a:latin typeface="Times New Roman" pitchFamily="18" charset="0"/>
              </a:rPr>
              <a:pPr/>
              <a:t>25</a:t>
            </a:fld>
            <a:endParaRPr lang="en-US"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21"/>
          <p:cNvSpPr>
            <a:spLocks noChangeArrowheads="1"/>
          </p:cNvSpPr>
          <p:nvPr userDrawn="1"/>
        </p:nvSpPr>
        <p:spPr bwMode="auto">
          <a:xfrm>
            <a:off x="0" y="0"/>
            <a:ext cx="9144000" cy="6858000"/>
          </a:xfrm>
          <a:prstGeom prst="rect">
            <a:avLst/>
          </a:prstGeom>
          <a:gradFill rotWithShape="0">
            <a:gsLst>
              <a:gs pos="0">
                <a:srgbClr val="5E9EFF"/>
              </a:gs>
              <a:gs pos="39999">
                <a:srgbClr val="85C2FF"/>
              </a:gs>
              <a:gs pos="70000">
                <a:srgbClr val="C4D6EB"/>
              </a:gs>
              <a:gs pos="100000">
                <a:srgbClr val="FFEBFA"/>
              </a:gs>
            </a:gsLst>
            <a:lin ang="5400000" scaled="1"/>
          </a:gradFill>
          <a:ln w="12700">
            <a:solidFill>
              <a:schemeClr val="tx1"/>
            </a:solidFill>
            <a:miter lim="800000"/>
            <a:headEnd type="none" w="sm" len="sm"/>
            <a:tailEnd type="none" w="sm" len="sm"/>
          </a:ln>
          <a:effectLst/>
        </p:spPr>
        <p:txBody>
          <a:bodyPr wrap="none" anchor="ctr"/>
          <a:lstStyle/>
          <a:p>
            <a:pPr>
              <a:defRPr/>
            </a:pPr>
            <a:endParaRPr lang="en-US">
              <a:latin typeface="Times New Roman"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hlink"/>
            </a:gs>
            <a:gs pos="50000">
              <a:schemeClr val="folHlink"/>
            </a:gs>
            <a:gs pos="100000">
              <a:schemeClr val="hlink"/>
            </a:gs>
          </a:gsLst>
          <a:lin ang="2700000" scaled="1"/>
        </a:gradFill>
        <a:effectLst/>
      </p:bgPr>
    </p:bg>
    <p:spTree>
      <p:nvGrpSpPr>
        <p:cNvPr id="1" name=""/>
        <p:cNvGrpSpPr/>
        <p:nvPr/>
      </p:nvGrpSpPr>
      <p:grpSpPr>
        <a:xfrm>
          <a:off x="0" y="0"/>
          <a:ext cx="0" cy="0"/>
          <a:chOff x="0" y="0"/>
          <a:chExt cx="0" cy="0"/>
        </a:xfrm>
      </p:grpSpPr>
      <p:sp>
        <p:nvSpPr>
          <p:cNvPr id="259087" name="Rectangle 15"/>
          <p:cNvSpPr>
            <a:spLocks noChangeArrowheads="1"/>
          </p:cNvSpPr>
          <p:nvPr userDrawn="1"/>
        </p:nvSpPr>
        <p:spPr bwMode="auto">
          <a:xfrm>
            <a:off x="0" y="0"/>
            <a:ext cx="9144000" cy="6858000"/>
          </a:xfrm>
          <a:prstGeom prst="rect">
            <a:avLst/>
          </a:prstGeom>
          <a:gradFill rotWithShape="0">
            <a:gsLst>
              <a:gs pos="0">
                <a:srgbClr val="FFCC00"/>
              </a:gs>
              <a:gs pos="50000">
                <a:srgbClr val="FFFFFF"/>
              </a:gs>
              <a:gs pos="100000">
                <a:srgbClr val="FFCC00"/>
              </a:gs>
            </a:gsLst>
            <a:lin ang="27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spTree>
  </p:cSld>
  <p:clrMap bg1="lt1" tx1="dk1" bg2="lt2" tx2="dk2" accent1="accent1" accent2="accent2" accent3="accent3" accent4="accent4" accent5="accent5" accent6="accent6" hlink="hlink" folHlink="folHlink"/>
  <p:sldLayoutIdLst>
    <p:sldLayoutId id="2147483775"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Lst>
  <p:txStyles>
    <p:titleStyle>
      <a:lvl1pPr algn="l" rtl="0" eaLnBrk="0" fontAlgn="base" hangingPunct="0">
        <a:spcBef>
          <a:spcPct val="0"/>
        </a:spcBef>
        <a:spcAft>
          <a:spcPct val="0"/>
        </a:spcAft>
        <a:defRPr sz="4400">
          <a:solidFill>
            <a:srgbClr val="FFFFFF"/>
          </a:solidFill>
          <a:latin typeface="+mj-lt"/>
          <a:ea typeface="+mj-ea"/>
          <a:cs typeface="+mj-cs"/>
        </a:defRPr>
      </a:lvl1pPr>
      <a:lvl2pPr algn="l" rtl="0" eaLnBrk="0" fontAlgn="base" hangingPunct="0">
        <a:spcBef>
          <a:spcPct val="0"/>
        </a:spcBef>
        <a:spcAft>
          <a:spcPct val="0"/>
        </a:spcAft>
        <a:defRPr sz="4400">
          <a:solidFill>
            <a:srgbClr val="FFFFFF"/>
          </a:solidFill>
          <a:latin typeface="Arial" charset="0"/>
        </a:defRPr>
      </a:lvl2pPr>
      <a:lvl3pPr algn="l" rtl="0" eaLnBrk="0" fontAlgn="base" hangingPunct="0">
        <a:spcBef>
          <a:spcPct val="0"/>
        </a:spcBef>
        <a:spcAft>
          <a:spcPct val="0"/>
        </a:spcAft>
        <a:defRPr sz="4400">
          <a:solidFill>
            <a:srgbClr val="FFFFFF"/>
          </a:solidFill>
          <a:latin typeface="Arial" charset="0"/>
        </a:defRPr>
      </a:lvl3pPr>
      <a:lvl4pPr algn="l" rtl="0" eaLnBrk="0" fontAlgn="base" hangingPunct="0">
        <a:spcBef>
          <a:spcPct val="0"/>
        </a:spcBef>
        <a:spcAft>
          <a:spcPct val="0"/>
        </a:spcAft>
        <a:defRPr sz="4400">
          <a:solidFill>
            <a:srgbClr val="FFFFFF"/>
          </a:solidFill>
          <a:latin typeface="Arial" charset="0"/>
        </a:defRPr>
      </a:lvl4pPr>
      <a:lvl5pPr algn="l" rtl="0" eaLnBrk="0" fontAlgn="base" hangingPunct="0">
        <a:spcBef>
          <a:spcPct val="0"/>
        </a:spcBef>
        <a:spcAft>
          <a:spcPct val="0"/>
        </a:spcAft>
        <a:defRPr sz="4400">
          <a:solidFill>
            <a:srgbClr val="FFFFFF"/>
          </a:solidFill>
          <a:latin typeface="Arial" charset="0"/>
        </a:defRPr>
      </a:lvl5pPr>
      <a:lvl6pPr marL="457200" algn="l" rtl="0" eaLnBrk="0" fontAlgn="base" hangingPunct="0">
        <a:spcBef>
          <a:spcPct val="0"/>
        </a:spcBef>
        <a:spcAft>
          <a:spcPct val="0"/>
        </a:spcAft>
        <a:defRPr sz="4400">
          <a:solidFill>
            <a:srgbClr val="FFFFFF"/>
          </a:solidFill>
          <a:latin typeface="Arial" charset="0"/>
        </a:defRPr>
      </a:lvl6pPr>
      <a:lvl7pPr marL="914400" algn="l" rtl="0" eaLnBrk="0" fontAlgn="base" hangingPunct="0">
        <a:spcBef>
          <a:spcPct val="0"/>
        </a:spcBef>
        <a:spcAft>
          <a:spcPct val="0"/>
        </a:spcAft>
        <a:defRPr sz="4400">
          <a:solidFill>
            <a:srgbClr val="FFFFFF"/>
          </a:solidFill>
          <a:latin typeface="Arial" charset="0"/>
        </a:defRPr>
      </a:lvl7pPr>
      <a:lvl8pPr marL="1371600" algn="l" rtl="0" eaLnBrk="0" fontAlgn="base" hangingPunct="0">
        <a:spcBef>
          <a:spcPct val="0"/>
        </a:spcBef>
        <a:spcAft>
          <a:spcPct val="0"/>
        </a:spcAft>
        <a:defRPr sz="4400">
          <a:solidFill>
            <a:srgbClr val="FFFFFF"/>
          </a:solidFill>
          <a:latin typeface="Arial" charset="0"/>
        </a:defRPr>
      </a:lvl8pPr>
      <a:lvl9pPr marL="1828800" algn="l" rtl="0" eaLnBrk="0" fontAlgn="base" hangingPunct="0">
        <a:spcBef>
          <a:spcPct val="0"/>
        </a:spcBef>
        <a:spcAft>
          <a:spcPct val="0"/>
        </a:spcAft>
        <a:defRPr sz="4400">
          <a:solidFill>
            <a:srgbClr val="FFFFFF"/>
          </a:solidFill>
          <a:latin typeface="Arial" charset="0"/>
        </a:defRPr>
      </a:lvl9pPr>
    </p:titleStyle>
    <p:bodyStyle>
      <a:lvl1pPr marL="342900" indent="-342900" algn="l" rtl="0" eaLnBrk="0" fontAlgn="base" hangingPunct="0">
        <a:spcBef>
          <a:spcPct val="20000"/>
        </a:spcBef>
        <a:spcAft>
          <a:spcPct val="0"/>
        </a:spcAft>
        <a:buChar char="•"/>
        <a:defRPr sz="3200">
          <a:solidFill>
            <a:srgbClr val="FFFFFF"/>
          </a:solidFill>
          <a:latin typeface="+mn-lt"/>
          <a:ea typeface="+mn-ea"/>
          <a:cs typeface="+mn-cs"/>
        </a:defRPr>
      </a:lvl1pPr>
      <a:lvl2pPr marL="742950" indent="-285750" algn="l" rtl="0" eaLnBrk="0" fontAlgn="base" hangingPunct="0">
        <a:spcBef>
          <a:spcPct val="20000"/>
        </a:spcBef>
        <a:spcAft>
          <a:spcPct val="0"/>
        </a:spcAft>
        <a:buChar char="–"/>
        <a:defRPr sz="2800">
          <a:solidFill>
            <a:srgbClr val="FFFFFF"/>
          </a:solidFill>
          <a:latin typeface="+mn-lt"/>
        </a:defRPr>
      </a:lvl2pPr>
      <a:lvl3pPr marL="1143000" indent="-228600" algn="l" rtl="0" eaLnBrk="0" fontAlgn="base" hangingPunct="0">
        <a:spcBef>
          <a:spcPct val="20000"/>
        </a:spcBef>
        <a:spcAft>
          <a:spcPct val="0"/>
        </a:spcAft>
        <a:buChar char="•"/>
        <a:defRPr sz="2400">
          <a:solidFill>
            <a:srgbClr val="FFFFFF"/>
          </a:solidFill>
          <a:latin typeface="+mn-lt"/>
        </a:defRPr>
      </a:lvl3pPr>
      <a:lvl4pPr marL="1600200" indent="-228600" algn="l" rtl="0" eaLnBrk="0" fontAlgn="base" hangingPunct="0">
        <a:spcBef>
          <a:spcPct val="20000"/>
        </a:spcBef>
        <a:spcAft>
          <a:spcPct val="0"/>
        </a:spcAft>
        <a:buChar char="–"/>
        <a:defRPr sz="2000">
          <a:solidFill>
            <a:srgbClr val="FFFFFF"/>
          </a:solidFill>
          <a:latin typeface="+mn-lt"/>
        </a:defRPr>
      </a:lvl4pPr>
      <a:lvl5pPr marL="2057400" indent="-228600" algn="l" rtl="0" eaLnBrk="0" fontAlgn="base" hangingPunct="0">
        <a:spcBef>
          <a:spcPct val="20000"/>
        </a:spcBef>
        <a:spcAft>
          <a:spcPct val="0"/>
        </a:spcAft>
        <a:buChar char="»"/>
        <a:defRPr sz="2000">
          <a:solidFill>
            <a:srgbClr val="FFFFFF"/>
          </a:solidFill>
          <a:latin typeface="+mn-lt"/>
        </a:defRPr>
      </a:lvl5pPr>
      <a:lvl6pPr marL="2514600" indent="-228600" algn="l" rtl="0" eaLnBrk="0" fontAlgn="base" hangingPunct="0">
        <a:spcBef>
          <a:spcPct val="20000"/>
        </a:spcBef>
        <a:spcAft>
          <a:spcPct val="0"/>
        </a:spcAft>
        <a:buChar char="»"/>
        <a:defRPr sz="2000">
          <a:solidFill>
            <a:srgbClr val="FFFFFF"/>
          </a:solidFill>
          <a:latin typeface="+mn-lt"/>
        </a:defRPr>
      </a:lvl6pPr>
      <a:lvl7pPr marL="2971800" indent="-228600" algn="l" rtl="0" eaLnBrk="0" fontAlgn="base" hangingPunct="0">
        <a:spcBef>
          <a:spcPct val="20000"/>
        </a:spcBef>
        <a:spcAft>
          <a:spcPct val="0"/>
        </a:spcAft>
        <a:buChar char="»"/>
        <a:defRPr sz="2000">
          <a:solidFill>
            <a:srgbClr val="FFFFFF"/>
          </a:solidFill>
          <a:latin typeface="+mn-lt"/>
        </a:defRPr>
      </a:lvl7pPr>
      <a:lvl8pPr marL="3429000" indent="-228600" algn="l" rtl="0" eaLnBrk="0" fontAlgn="base" hangingPunct="0">
        <a:spcBef>
          <a:spcPct val="20000"/>
        </a:spcBef>
        <a:spcAft>
          <a:spcPct val="0"/>
        </a:spcAft>
        <a:buChar char="»"/>
        <a:defRPr sz="2000">
          <a:solidFill>
            <a:srgbClr val="FFFFFF"/>
          </a:solidFill>
          <a:latin typeface="+mn-lt"/>
        </a:defRPr>
      </a:lvl8pPr>
      <a:lvl9pPr marL="3886200" indent="-228600" algn="l" rtl="0" eaLnBrk="0" fontAlgn="base" hangingPunct="0">
        <a:spcBef>
          <a:spcPct val="20000"/>
        </a:spcBef>
        <a:spcAft>
          <a:spcPct val="0"/>
        </a:spcAft>
        <a:buChar char="»"/>
        <a:defRPr sz="2000">
          <a:solidFill>
            <a:srgbClr val="FFFF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hyperlink" Target="http://geography.about.com/od/physicalgeography/a/coriolis.ht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hyperlink" Target="http://www.youtube.com/watch?v=xJSm-M1lZcc"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srh.noaa.gov/jetstream/global/jet.htm" TargetMode="External"/><Relationship Id="rId2" Type="http://schemas.openxmlformats.org/officeDocument/2006/relationships/hyperlink" Target="http://www.youtube.com/watch?v=CgMWwx7Cll4" TargetMode="External"/><Relationship Id="rId1" Type="http://schemas.openxmlformats.org/officeDocument/2006/relationships/slideLayout" Target="../slideLayouts/slideLayout2.xml"/><Relationship Id="rId4" Type="http://schemas.openxmlformats.org/officeDocument/2006/relationships/hyperlink" Target="http://www.usatoday.com/weather/tg/wjstream/wjstream.htm"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hyperlink" Target="http://www.teachertube.com/viewVideo.php?video_id=149043&amp;title=Air_Pressure_Can_Crush"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hyperlink" Target="http://www.youtube.com/watch?v=aAIDJbKb-xI&amp;feature=related"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youtube.com/watch?v=U_tiA0MlNpU"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hyperlink" Target="http://www.youtube.com/watch?v=FtsVAPt72m0"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youtube.com/watch?v=PCa64yXkgUw"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hyperlink" Target="file:///E:\(Gh)\wwhlpr\isobars.rxml%3fhret=\guides\crclm\act\prs.rxml"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5"/>
          <p:cNvSpPr>
            <a:spLocks noChangeArrowheads="1"/>
          </p:cNvSpPr>
          <p:nvPr/>
        </p:nvSpPr>
        <p:spPr bwMode="auto">
          <a:xfrm>
            <a:off x="0" y="0"/>
            <a:ext cx="9144000" cy="2209800"/>
          </a:xfrm>
          <a:prstGeom prst="rect">
            <a:avLst/>
          </a:prstGeom>
          <a:solidFill>
            <a:srgbClr val="D00C0C"/>
          </a:solidFill>
          <a:ln w="38100">
            <a:solidFill>
              <a:srgbClr val="FFFFFF"/>
            </a:solidFill>
            <a:miter lim="800000"/>
            <a:headEnd type="none" w="sm" len="sm"/>
            <a:tailEnd type="none" w="sm" len="sm"/>
          </a:ln>
        </p:spPr>
        <p:txBody>
          <a:bodyPr wrap="none" anchor="ctr"/>
          <a:lstStyle/>
          <a:p>
            <a:endParaRPr lang="en-US"/>
          </a:p>
        </p:txBody>
      </p:sp>
      <p:sp>
        <p:nvSpPr>
          <p:cNvPr id="230402" name="Rectangle 2"/>
          <p:cNvSpPr>
            <a:spLocks noGrp="1" noChangeArrowheads="1"/>
          </p:cNvSpPr>
          <p:nvPr>
            <p:ph type="ctrTitle" idx="4294967295"/>
          </p:nvPr>
        </p:nvSpPr>
        <p:spPr bwMode="auto">
          <a:xfrm>
            <a:off x="228600" y="261938"/>
            <a:ext cx="1600200" cy="1676400"/>
          </a:xfrm>
          <a:prstGeom prst="rect">
            <a:avLst/>
          </a:prstGeom>
          <a:ln>
            <a:miter lim="800000"/>
            <a:headEnd/>
            <a:tailEnd/>
          </a:ln>
        </p:spPr>
        <p:txBody>
          <a:bodyPr/>
          <a:lstStyle/>
          <a:p>
            <a:pPr algn="ctr">
              <a:defRPr/>
            </a:pPr>
            <a:r>
              <a:rPr lang="en-US" sz="2400" b="1" smtClean="0"/>
              <a:t>Chapter</a:t>
            </a:r>
            <a:r>
              <a:rPr lang="en-US" sz="5400" b="1" smtClean="0"/>
              <a:t> </a:t>
            </a:r>
            <a:br>
              <a:rPr lang="en-US" sz="5400" b="1" smtClean="0"/>
            </a:br>
            <a:r>
              <a:rPr lang="en-US" sz="9600" b="1" smtClean="0">
                <a:solidFill>
                  <a:srgbClr val="FFCC00"/>
                </a:solidFill>
                <a:effectLst>
                  <a:outerShdw blurRad="38100" dist="38100" dir="2700000" algn="tl">
                    <a:srgbClr val="000000"/>
                  </a:outerShdw>
                </a:effectLst>
              </a:rPr>
              <a:t>19</a:t>
            </a:r>
            <a:endParaRPr lang="en-US" sz="6600" b="1" i="1" smtClean="0"/>
          </a:p>
        </p:txBody>
      </p:sp>
      <p:sp>
        <p:nvSpPr>
          <p:cNvPr id="3076" name="Rectangle 4"/>
          <p:cNvSpPr>
            <a:spLocks noChangeArrowheads="1"/>
          </p:cNvSpPr>
          <p:nvPr/>
        </p:nvSpPr>
        <p:spPr bwMode="auto">
          <a:xfrm>
            <a:off x="1905000" y="292100"/>
            <a:ext cx="7239000" cy="1736725"/>
          </a:xfrm>
          <a:prstGeom prst="rect">
            <a:avLst/>
          </a:prstGeom>
          <a:noFill/>
          <a:ln w="12700">
            <a:noFill/>
            <a:miter lim="800000"/>
            <a:headEnd type="none" w="sm" len="sm"/>
            <a:tailEnd type="none" w="sm" len="sm"/>
          </a:ln>
        </p:spPr>
        <p:txBody>
          <a:bodyPr>
            <a:spAutoFit/>
          </a:bodyPr>
          <a:lstStyle/>
          <a:p>
            <a:r>
              <a:rPr lang="en-US" sz="5400" b="1">
                <a:solidFill>
                  <a:srgbClr val="FFFFFF"/>
                </a:solidFill>
                <a:latin typeface="Arial" charset="0"/>
              </a:rPr>
              <a:t>Air Pressure and Wind</a:t>
            </a:r>
          </a:p>
        </p:txBody>
      </p:sp>
      <p:pic>
        <p:nvPicPr>
          <p:cNvPr id="3077" name="Picture 6" descr="http://rds.yahoo.com/_ylt=A0WTb_oEUqFLVHYA6XyjzbkF/SIG=12m483ns0/EXP=1268949892/**http%3a/serc.carleton.edu/images/earthlabs/hurricanes/can-crush.jpg"/>
          <p:cNvPicPr>
            <a:picLocks noChangeAspect="1" noChangeArrowheads="1"/>
          </p:cNvPicPr>
          <p:nvPr/>
        </p:nvPicPr>
        <p:blipFill>
          <a:blip r:embed="rId3" cstate="print"/>
          <a:srcRect/>
          <a:stretch>
            <a:fillRect/>
          </a:stretch>
        </p:blipFill>
        <p:spPr bwMode="auto">
          <a:xfrm>
            <a:off x="2409825" y="2389188"/>
            <a:ext cx="4210050" cy="4067175"/>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393700" y="732135"/>
            <a:ext cx="84709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514350" algn="l"/>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Examine the Current Pressure Field: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514350" algn="l"/>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Using what you know about pressure gradients and wind… label the windiest areas with a </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W</a:t>
            </a: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 then use a </a:t>
            </a: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C</a:t>
            </a: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 to label areas with calm winds.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514350"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2161" name="Picture 2" descr="201003181200_N.gif"/>
          <p:cNvPicPr>
            <a:picLocks noChangeAspect="1" noChangeArrowheads="1"/>
          </p:cNvPicPr>
          <p:nvPr/>
        </p:nvPicPr>
        <p:blipFill>
          <a:blip r:embed="rId2" cstate="print"/>
          <a:srcRect/>
          <a:stretch>
            <a:fillRect/>
          </a:stretch>
        </p:blipFill>
        <p:spPr bwMode="auto">
          <a:xfrm>
            <a:off x="1727200" y="1955800"/>
            <a:ext cx="5715000" cy="4400550"/>
          </a:xfrm>
          <a:prstGeom prst="rect">
            <a:avLst/>
          </a:prstGeom>
          <a:noFill/>
        </p:spPr>
      </p:pic>
      <p:sp>
        <p:nvSpPr>
          <p:cNvPr id="92163" name="Rectangle 3"/>
          <p:cNvSpPr>
            <a:spLocks noChangeArrowheads="1"/>
          </p:cNvSpPr>
          <p:nvPr/>
        </p:nvSpPr>
        <p:spPr bwMode="auto">
          <a:xfrm>
            <a:off x="0" y="4857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ChangeArrowheads="1"/>
          </p:cNvSpPr>
          <p:nvPr/>
        </p:nvSpPr>
        <p:spPr bwMode="auto">
          <a:xfrm>
            <a:off x="228600" y="524471"/>
            <a:ext cx="8623300" cy="184665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DRAWING ISOBARS ON A WEATHER MAP</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Surface weather maps have isobars drawn around high and low pressure systems. (Isobars are lines of equal pressure). Here are the rules.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200" b="0" i="0" u="none" strike="noStrike" cap="none" normalizeH="0" baseline="0" dirty="0" smtClean="0">
              <a:ln>
                <a:noFill/>
              </a:ln>
              <a:solidFill>
                <a:srgbClr val="000000"/>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Try to figure out the isobars for the map below with data from Nov 28, 2000, when 5-11 inches of snow fell in the Fargo-Moorhead area due to a low pressure center Southeast of town. Drawing the isobars should reveal the location of the low-pressure center as well as regions of higher pressure. Label your isobars as 1000mb, 1004mb, 1008mb, 1012mb, 1016mb, 1020mb, and 1024mb (4millibar isobaric interval).</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3185" name="Picture 4" descr="isobar.jpg"/>
          <p:cNvPicPr>
            <a:picLocks noChangeAspect="1" noChangeArrowheads="1"/>
          </p:cNvPicPr>
          <p:nvPr/>
        </p:nvPicPr>
        <p:blipFill>
          <a:blip r:embed="rId2" cstate="print"/>
          <a:srcRect/>
          <a:stretch>
            <a:fillRect/>
          </a:stretch>
        </p:blipFill>
        <p:spPr bwMode="auto">
          <a:xfrm>
            <a:off x="1714497" y="2324096"/>
            <a:ext cx="5574182" cy="4169664"/>
          </a:xfrm>
          <a:prstGeom prst="rect">
            <a:avLst/>
          </a:prstGeom>
          <a:noFill/>
        </p:spPr>
      </p:pic>
      <p:sp>
        <p:nvSpPr>
          <p:cNvPr id="93187" name="Rectangle 3"/>
          <p:cNvSpPr>
            <a:spLocks noChangeArrowheads="1"/>
          </p:cNvSpPr>
          <p:nvPr/>
        </p:nvSpPr>
        <p:spPr bwMode="auto">
          <a:xfrm>
            <a:off x="0" y="4200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ChangeArrowheads="1"/>
          </p:cNvSpPr>
          <p:nvPr/>
        </p:nvSpPr>
        <p:spPr bwMode="auto">
          <a:xfrm>
            <a:off x="254000" y="322302"/>
            <a:ext cx="8521700" cy="110799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Calibri" pitchFamily="34" charset="0"/>
                <a:cs typeface="Arial" pitchFamily="34" charset="0"/>
              </a:rPr>
              <a:t>How can drawing isobars and isotherms be useful in the real world?</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Drawing isobars (lines of equal pressure) enable a person to identify locations of high and low pressure. Also, areas where there is steep pressure gradient (resulting in high wind speeds) can be located. This information is obviously useful to meteorologists for the purpose of forecasting cloud cover, wind speed, etc.</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4209" name="Picture 7"/>
          <p:cNvPicPr>
            <a:picLocks noChangeAspect="1" noChangeArrowheads="1"/>
          </p:cNvPicPr>
          <p:nvPr/>
        </p:nvPicPr>
        <p:blipFill>
          <a:blip r:embed="rId2" cstate="print"/>
          <a:srcRect/>
          <a:stretch>
            <a:fillRect/>
          </a:stretch>
        </p:blipFill>
        <p:spPr bwMode="auto">
          <a:xfrm>
            <a:off x="2032000" y="2705100"/>
            <a:ext cx="4914900" cy="3362325"/>
          </a:xfrm>
          <a:prstGeom prst="rect">
            <a:avLst/>
          </a:prstGeom>
          <a:noFill/>
        </p:spPr>
      </p:pic>
      <p:sp>
        <p:nvSpPr>
          <p:cNvPr id="94211" name="Rectangle 3"/>
          <p:cNvSpPr>
            <a:spLocks noChangeArrowheads="1"/>
          </p:cNvSpPr>
          <p:nvPr/>
        </p:nvSpPr>
        <p:spPr bwMode="auto">
          <a:xfrm>
            <a:off x="0" y="3819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4763" y="0"/>
            <a:ext cx="9159876" cy="6629400"/>
            <a:chOff x="-10" y="0"/>
            <a:chExt cx="5770" cy="4176"/>
          </a:xfrm>
        </p:grpSpPr>
        <p:grpSp>
          <p:nvGrpSpPr>
            <p:cNvPr id="12294" name="Group 3"/>
            <p:cNvGrpSpPr>
              <a:grpSpLocks/>
            </p:cNvGrpSpPr>
            <p:nvPr/>
          </p:nvGrpSpPr>
          <p:grpSpPr bwMode="auto">
            <a:xfrm>
              <a:off x="192" y="960"/>
              <a:ext cx="5376" cy="3216"/>
              <a:chOff x="192" y="960"/>
              <a:chExt cx="5376" cy="3216"/>
            </a:xfrm>
          </p:grpSpPr>
          <p:sp>
            <p:nvSpPr>
              <p:cNvPr id="12303"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12304" name="Rectangle 5"/>
              <p:cNvSpPr>
                <a:spLocks noChangeAspect="1" noChangeArrowheads="1"/>
              </p:cNvSpPr>
              <p:nvPr/>
            </p:nvSpPr>
            <p:spPr bwMode="auto">
              <a:xfrm>
                <a:off x="635" y="1032"/>
                <a:ext cx="2918"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Factors Affecting Wind</a:t>
                </a:r>
              </a:p>
            </p:txBody>
          </p:sp>
        </p:grpSp>
        <p:grpSp>
          <p:nvGrpSpPr>
            <p:cNvPr id="12295" name="Group 6"/>
            <p:cNvGrpSpPr>
              <a:grpSpLocks/>
            </p:cNvGrpSpPr>
            <p:nvPr/>
          </p:nvGrpSpPr>
          <p:grpSpPr bwMode="auto">
            <a:xfrm>
              <a:off x="-10" y="0"/>
              <a:ext cx="5770" cy="901"/>
              <a:chOff x="-10" y="0"/>
              <a:chExt cx="5770" cy="901"/>
            </a:xfrm>
          </p:grpSpPr>
          <p:sp>
            <p:nvSpPr>
              <p:cNvPr id="12296"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12297" name="Group 8"/>
              <p:cNvGrpSpPr>
                <a:grpSpLocks/>
              </p:cNvGrpSpPr>
              <p:nvPr/>
            </p:nvGrpSpPr>
            <p:grpSpPr bwMode="auto">
              <a:xfrm>
                <a:off x="-10" y="0"/>
                <a:ext cx="5770" cy="86"/>
                <a:chOff x="-5" y="0"/>
                <a:chExt cx="5770" cy="86"/>
              </a:xfrm>
            </p:grpSpPr>
            <p:sp>
              <p:nvSpPr>
                <p:cNvPr id="12301"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9546"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12298" name="Group 11"/>
              <p:cNvGrpSpPr>
                <a:grpSpLocks/>
              </p:cNvGrpSpPr>
              <p:nvPr/>
            </p:nvGrpSpPr>
            <p:grpSpPr bwMode="auto">
              <a:xfrm>
                <a:off x="-5" y="768"/>
                <a:ext cx="5760" cy="133"/>
                <a:chOff x="1" y="768"/>
                <a:chExt cx="5760" cy="133"/>
              </a:xfrm>
            </p:grpSpPr>
            <p:sp>
              <p:nvSpPr>
                <p:cNvPr id="12299"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9549"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12291"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300" b="1" smtClean="0">
                <a:solidFill>
                  <a:srgbClr val="FFD600"/>
                </a:solidFill>
                <a:cs typeface="Times New Roman" pitchFamily="18" charset="0"/>
              </a:rPr>
              <a:t>19.1</a:t>
            </a:r>
            <a:r>
              <a:rPr lang="en-US" sz="4300" b="1" smtClean="0">
                <a:cs typeface="Times New Roman" pitchFamily="18" charset="0"/>
              </a:rPr>
              <a:t>  Understanding Air Pressure    </a:t>
            </a:r>
            <a:endParaRPr lang="en-US" smtClean="0"/>
          </a:p>
        </p:txBody>
      </p:sp>
      <p:sp>
        <p:nvSpPr>
          <p:cNvPr id="12292" name="Rectangle 15"/>
          <p:cNvSpPr>
            <a:spLocks noChangeArrowheads="1"/>
          </p:cNvSpPr>
          <p:nvPr/>
        </p:nvSpPr>
        <p:spPr bwMode="auto">
          <a:xfrm>
            <a:off x="1260475" y="2163763"/>
            <a:ext cx="7623175" cy="519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Coriolis Effect</a:t>
            </a:r>
          </a:p>
        </p:txBody>
      </p:sp>
      <p:sp>
        <p:nvSpPr>
          <p:cNvPr id="12293" name="Rectangle 16"/>
          <p:cNvSpPr>
            <a:spLocks noChangeArrowheads="1"/>
          </p:cNvSpPr>
          <p:nvPr/>
        </p:nvSpPr>
        <p:spPr bwMode="auto">
          <a:xfrm>
            <a:off x="1736725" y="2644775"/>
            <a:ext cx="7102475" cy="2862263"/>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sz="2000">
                <a:latin typeface="Arial" charset="0"/>
                <a:sym typeface="Wingdings" pitchFamily="2" charset="2"/>
              </a:rPr>
              <a:t>•  </a:t>
            </a:r>
            <a:r>
              <a:rPr lang="en-US" sz="2000">
                <a:latin typeface="Arial" charset="0"/>
                <a:cs typeface="Times New Roman" pitchFamily="18" charset="0"/>
              </a:rPr>
              <a:t>The </a:t>
            </a:r>
            <a:r>
              <a:rPr lang="en-US" sz="2000" b="1">
                <a:latin typeface="Arial" charset="0"/>
                <a:cs typeface="Times New Roman" pitchFamily="18" charset="0"/>
              </a:rPr>
              <a:t>Coriolis effect</a:t>
            </a:r>
            <a:r>
              <a:rPr lang="en-US" sz="2000">
                <a:latin typeface="Arial" charset="0"/>
                <a:cs typeface="Times New Roman" pitchFamily="18" charset="0"/>
              </a:rPr>
              <a:t> describes how Earth’s rotation affects moving objects. In the Northern Hemisphere, all free-moving objects or fluids, including the wind, are deflected to the right of their path of motion. In the Southern Hemisphere, they are deflected to the left.</a:t>
            </a:r>
          </a:p>
          <a:p>
            <a:pPr marL="292100" indent="-292100">
              <a:buClr>
                <a:srgbClr val="389700"/>
              </a:buClr>
              <a:buFont typeface="Arial" charset="0"/>
              <a:buChar char="•"/>
            </a:pPr>
            <a:r>
              <a:rPr lang="en-US" sz="2000">
                <a:latin typeface="Arial" charset="0"/>
                <a:cs typeface="Times New Roman" pitchFamily="18" charset="0"/>
              </a:rPr>
              <a:t>The coriolis effect can be a difficult concept to understand. To get more information about the coriolis effect, click on the link below.</a:t>
            </a:r>
          </a:p>
          <a:p>
            <a:pPr marL="292100" indent="-292100">
              <a:buClr>
                <a:srgbClr val="389700"/>
              </a:buClr>
              <a:buFont typeface="Arial" charset="0"/>
              <a:buChar char="•"/>
            </a:pPr>
            <a:r>
              <a:rPr lang="en-US" sz="2000">
                <a:latin typeface="Arial" charset="0"/>
                <a:cs typeface="Times New Roman" pitchFamily="18" charset="0"/>
                <a:hlinkClick r:id="rId2"/>
              </a:rPr>
              <a:t>Understand the Coriolis Effect</a:t>
            </a:r>
            <a:endParaRPr lang="en-US" sz="2000">
              <a:latin typeface="Arial"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2"/>
          <p:cNvGrpSpPr>
            <a:grpSpLocks/>
          </p:cNvGrpSpPr>
          <p:nvPr/>
        </p:nvGrpSpPr>
        <p:grpSpPr bwMode="auto">
          <a:xfrm>
            <a:off x="0" y="0"/>
            <a:ext cx="9159875" cy="1430338"/>
            <a:chOff x="-5" y="0"/>
            <a:chExt cx="5770" cy="901"/>
          </a:xfrm>
        </p:grpSpPr>
        <p:sp>
          <p:nvSpPr>
            <p:cNvPr id="13320"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13321" name="Group 4"/>
            <p:cNvGrpSpPr>
              <a:grpSpLocks/>
            </p:cNvGrpSpPr>
            <p:nvPr/>
          </p:nvGrpSpPr>
          <p:grpSpPr bwMode="auto">
            <a:xfrm>
              <a:off x="-5" y="0"/>
              <a:ext cx="5770" cy="86"/>
              <a:chOff x="-5" y="0"/>
              <a:chExt cx="5770" cy="86"/>
            </a:xfrm>
          </p:grpSpPr>
          <p:sp>
            <p:nvSpPr>
              <p:cNvPr id="13325"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0566"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13322" name="Group 7"/>
            <p:cNvGrpSpPr>
              <a:grpSpLocks/>
            </p:cNvGrpSpPr>
            <p:nvPr/>
          </p:nvGrpSpPr>
          <p:grpSpPr bwMode="auto">
            <a:xfrm>
              <a:off x="0" y="768"/>
              <a:ext cx="5760" cy="133"/>
              <a:chOff x="1" y="768"/>
              <a:chExt cx="5760" cy="133"/>
            </a:xfrm>
          </p:grpSpPr>
          <p:sp>
            <p:nvSpPr>
              <p:cNvPr id="13323"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0569"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13315"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t>The Coriolis Effect</a:t>
            </a:r>
          </a:p>
        </p:txBody>
      </p:sp>
      <p:grpSp>
        <p:nvGrpSpPr>
          <p:cNvPr id="13316" name="Group 14"/>
          <p:cNvGrpSpPr>
            <a:grpSpLocks/>
          </p:cNvGrpSpPr>
          <p:nvPr/>
        </p:nvGrpSpPr>
        <p:grpSpPr bwMode="auto">
          <a:xfrm>
            <a:off x="304800" y="1458913"/>
            <a:ext cx="8534400" cy="4546600"/>
            <a:chOff x="192" y="1147"/>
            <a:chExt cx="5376" cy="2864"/>
          </a:xfrm>
        </p:grpSpPr>
        <p:sp>
          <p:nvSpPr>
            <p:cNvPr id="13318" name="AutoShape 11"/>
            <p:cNvSpPr>
              <a:spLocks noChangeAspect="1" noChangeArrowheads="1"/>
            </p:cNvSpPr>
            <p:nvPr/>
          </p:nvSpPr>
          <p:spPr bwMode="auto">
            <a:xfrm>
              <a:off x="192" y="1147"/>
              <a:ext cx="5376" cy="2864"/>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13319" name="Picture 13"/>
            <p:cNvPicPr>
              <a:picLocks noChangeAspect="1" noChangeArrowheads="1"/>
            </p:cNvPicPr>
            <p:nvPr/>
          </p:nvPicPr>
          <p:blipFill>
            <a:blip r:embed="rId3" cstate="print"/>
            <a:srcRect/>
            <a:stretch>
              <a:fillRect/>
            </a:stretch>
          </p:blipFill>
          <p:spPr bwMode="auto">
            <a:xfrm>
              <a:off x="508" y="1393"/>
              <a:ext cx="4745" cy="2372"/>
            </a:xfrm>
            <a:prstGeom prst="rect">
              <a:avLst/>
            </a:prstGeom>
            <a:noFill/>
            <a:ln w="9525">
              <a:noFill/>
              <a:miter lim="800000"/>
              <a:headEnd/>
              <a:tailEnd/>
            </a:ln>
          </p:spPr>
        </p:pic>
      </p:grpSp>
      <p:sp>
        <p:nvSpPr>
          <p:cNvPr id="13317" name="TextBox 13"/>
          <p:cNvSpPr txBox="1">
            <a:spLocks noChangeArrowheads="1"/>
          </p:cNvSpPr>
          <p:nvPr/>
        </p:nvSpPr>
        <p:spPr bwMode="auto">
          <a:xfrm>
            <a:off x="809625" y="5791200"/>
            <a:ext cx="7543800" cy="830263"/>
          </a:xfrm>
          <a:prstGeom prst="rect">
            <a:avLst/>
          </a:prstGeom>
          <a:noFill/>
          <a:ln w="9525">
            <a:noFill/>
            <a:miter lim="800000"/>
            <a:headEnd/>
            <a:tailEnd/>
          </a:ln>
        </p:spPr>
        <p:txBody>
          <a:bodyPr>
            <a:spAutoFit/>
          </a:bodyPr>
          <a:lstStyle/>
          <a:p>
            <a:r>
              <a:rPr lang="en-US"/>
              <a:t>Use the cards, scissors, markers, etc. at your lab station.</a:t>
            </a:r>
          </a:p>
          <a:p>
            <a:r>
              <a:rPr lang="en-US">
                <a:hlinkClick r:id="rId4"/>
              </a:rPr>
              <a:t>Follow Dr. C as he helps you understand Coriolis Effect.</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2"/>
          <p:cNvGrpSpPr>
            <a:grpSpLocks/>
          </p:cNvGrpSpPr>
          <p:nvPr/>
        </p:nvGrpSpPr>
        <p:grpSpPr bwMode="auto">
          <a:xfrm>
            <a:off x="-4763" y="0"/>
            <a:ext cx="9159876" cy="6629400"/>
            <a:chOff x="-10" y="0"/>
            <a:chExt cx="5770" cy="4176"/>
          </a:xfrm>
        </p:grpSpPr>
        <p:grpSp>
          <p:nvGrpSpPr>
            <p:cNvPr id="14343" name="Group 3"/>
            <p:cNvGrpSpPr>
              <a:grpSpLocks/>
            </p:cNvGrpSpPr>
            <p:nvPr/>
          </p:nvGrpSpPr>
          <p:grpSpPr bwMode="auto">
            <a:xfrm>
              <a:off x="192" y="960"/>
              <a:ext cx="5376" cy="3216"/>
              <a:chOff x="192" y="960"/>
              <a:chExt cx="5376" cy="3216"/>
            </a:xfrm>
          </p:grpSpPr>
          <p:sp>
            <p:nvSpPr>
              <p:cNvPr id="14352"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14353" name="Rectangle 5"/>
              <p:cNvSpPr>
                <a:spLocks noChangeAspect="1" noChangeArrowheads="1"/>
              </p:cNvSpPr>
              <p:nvPr/>
            </p:nvSpPr>
            <p:spPr bwMode="auto">
              <a:xfrm>
                <a:off x="635" y="1032"/>
                <a:ext cx="2918"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Factors Affecting Wind</a:t>
                </a:r>
              </a:p>
            </p:txBody>
          </p:sp>
        </p:grpSp>
        <p:grpSp>
          <p:nvGrpSpPr>
            <p:cNvPr id="14344" name="Group 6"/>
            <p:cNvGrpSpPr>
              <a:grpSpLocks/>
            </p:cNvGrpSpPr>
            <p:nvPr/>
          </p:nvGrpSpPr>
          <p:grpSpPr bwMode="auto">
            <a:xfrm>
              <a:off x="-10" y="0"/>
              <a:ext cx="5770" cy="901"/>
              <a:chOff x="-10" y="0"/>
              <a:chExt cx="5770" cy="901"/>
            </a:xfrm>
          </p:grpSpPr>
          <p:sp>
            <p:nvSpPr>
              <p:cNvPr id="14345"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14346" name="Group 8"/>
              <p:cNvGrpSpPr>
                <a:grpSpLocks/>
              </p:cNvGrpSpPr>
              <p:nvPr/>
            </p:nvGrpSpPr>
            <p:grpSpPr bwMode="auto">
              <a:xfrm>
                <a:off x="-10" y="0"/>
                <a:ext cx="5770" cy="86"/>
                <a:chOff x="-5" y="0"/>
                <a:chExt cx="5770" cy="86"/>
              </a:xfrm>
            </p:grpSpPr>
            <p:sp>
              <p:nvSpPr>
                <p:cNvPr id="14350"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3642"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14347" name="Group 11"/>
              <p:cNvGrpSpPr>
                <a:grpSpLocks/>
              </p:cNvGrpSpPr>
              <p:nvPr/>
            </p:nvGrpSpPr>
            <p:grpSpPr bwMode="auto">
              <a:xfrm>
                <a:off x="-5" y="768"/>
                <a:ext cx="5760" cy="133"/>
                <a:chOff x="1" y="768"/>
                <a:chExt cx="5760" cy="133"/>
              </a:xfrm>
            </p:grpSpPr>
            <p:sp>
              <p:nvSpPr>
                <p:cNvPr id="14348"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3645"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14339"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300" b="1" smtClean="0">
                <a:solidFill>
                  <a:srgbClr val="FFD600"/>
                </a:solidFill>
                <a:cs typeface="Times New Roman" pitchFamily="18" charset="0"/>
              </a:rPr>
              <a:t>19.1</a:t>
            </a:r>
            <a:r>
              <a:rPr lang="en-US" sz="4300" b="1" smtClean="0">
                <a:cs typeface="Times New Roman" pitchFamily="18" charset="0"/>
              </a:rPr>
              <a:t>  Understanding Air Pressure    </a:t>
            </a:r>
            <a:endParaRPr lang="en-US" smtClean="0"/>
          </a:p>
        </p:txBody>
      </p:sp>
      <p:sp>
        <p:nvSpPr>
          <p:cNvPr id="14340" name="Rectangle 15"/>
          <p:cNvSpPr>
            <a:spLocks noChangeArrowheads="1"/>
          </p:cNvSpPr>
          <p:nvPr/>
        </p:nvSpPr>
        <p:spPr bwMode="auto">
          <a:xfrm>
            <a:off x="1260475" y="2151063"/>
            <a:ext cx="7623175" cy="519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Friction</a:t>
            </a:r>
          </a:p>
        </p:txBody>
      </p:sp>
      <p:sp>
        <p:nvSpPr>
          <p:cNvPr id="14341" name="Rectangle 16"/>
          <p:cNvSpPr>
            <a:spLocks noChangeArrowheads="1"/>
          </p:cNvSpPr>
          <p:nvPr/>
        </p:nvSpPr>
        <p:spPr bwMode="auto">
          <a:xfrm>
            <a:off x="1736725" y="2620963"/>
            <a:ext cx="7102475" cy="822325"/>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Friction acts to slow air movement, which changes wind direction.</a:t>
            </a:r>
          </a:p>
        </p:txBody>
      </p:sp>
      <p:sp>
        <p:nvSpPr>
          <p:cNvPr id="14342" name="Rectangle 17"/>
          <p:cNvSpPr>
            <a:spLocks noChangeArrowheads="1"/>
          </p:cNvSpPr>
          <p:nvPr/>
        </p:nvSpPr>
        <p:spPr bwMode="auto">
          <a:xfrm>
            <a:off x="1736725" y="3419475"/>
            <a:ext cx="7102475" cy="2678113"/>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b="1">
                <a:latin typeface="Arial" charset="0"/>
                <a:cs typeface="Times New Roman" pitchFamily="18" charset="0"/>
              </a:rPr>
              <a:t>Jet streams</a:t>
            </a:r>
            <a:r>
              <a:rPr lang="en-US">
                <a:latin typeface="Arial" charset="0"/>
                <a:cs typeface="Times New Roman" pitchFamily="18" charset="0"/>
              </a:rPr>
              <a:t> are fast-moving rivers of air that travel between 120 and 240 kilometers per hour in a west-to-east direction.</a:t>
            </a:r>
          </a:p>
          <a:p>
            <a:pPr marL="292100" indent="-292100">
              <a:buClr>
                <a:srgbClr val="389700"/>
              </a:buClr>
              <a:buFont typeface="Monotype Sorts" charset="2"/>
              <a:buNone/>
            </a:pPr>
            <a:endParaRPr lang="en-US">
              <a:latin typeface="Arial" charset="0"/>
              <a:cs typeface="Times New Roman" pitchFamily="18" charset="0"/>
            </a:endParaRPr>
          </a:p>
          <a:p>
            <a:pPr marL="292100" indent="-292100">
              <a:buClr>
                <a:srgbClr val="389700"/>
              </a:buClr>
              <a:buFont typeface="Monotype Sorts" charset="2"/>
              <a:buNone/>
            </a:pPr>
            <a:r>
              <a:rPr lang="en-US">
                <a:latin typeface="Arial" charset="0"/>
                <a:cs typeface="Times New Roman" pitchFamily="18" charset="0"/>
                <a:hlinkClick r:id="rId2"/>
              </a:rPr>
              <a:t>How do Jet Streams Work???</a:t>
            </a:r>
            <a:endParaRPr lang="en-US">
              <a:latin typeface="Arial" charset="0"/>
              <a:cs typeface="Times New Roman" pitchFamily="18" charset="0"/>
            </a:endParaRPr>
          </a:p>
          <a:p>
            <a:pPr marL="292100" indent="-292100">
              <a:buClr>
                <a:srgbClr val="389700"/>
              </a:buClr>
              <a:buFont typeface="Monotype Sorts" charset="2"/>
              <a:buNone/>
            </a:pPr>
            <a:r>
              <a:rPr lang="en-US">
                <a:latin typeface="Arial" charset="0"/>
                <a:cs typeface="Times New Roman" pitchFamily="18" charset="0"/>
                <a:hlinkClick r:id="rId3"/>
              </a:rPr>
              <a:t>More about jet streams</a:t>
            </a:r>
            <a:endParaRPr lang="en-US">
              <a:latin typeface="Arial" charset="0"/>
              <a:cs typeface="Times New Roman" pitchFamily="18" charset="0"/>
            </a:endParaRPr>
          </a:p>
          <a:p>
            <a:pPr marL="292100" indent="-292100">
              <a:buClr>
                <a:srgbClr val="389700"/>
              </a:buClr>
              <a:buFont typeface="Monotype Sorts" charset="2"/>
              <a:buNone/>
            </a:pPr>
            <a:r>
              <a:rPr lang="en-US">
                <a:latin typeface="Arial" charset="0"/>
                <a:cs typeface="Times New Roman" pitchFamily="18" charset="0"/>
                <a:hlinkClick r:id="rId4"/>
              </a:rPr>
              <a:t>Even more about jet streams in the United States</a:t>
            </a:r>
            <a:endParaRPr lang="en-US">
              <a:latin typeface="Arial"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62" name="Group 2"/>
          <p:cNvGrpSpPr>
            <a:grpSpLocks/>
          </p:cNvGrpSpPr>
          <p:nvPr/>
        </p:nvGrpSpPr>
        <p:grpSpPr bwMode="auto">
          <a:xfrm>
            <a:off x="0" y="0"/>
            <a:ext cx="9159875" cy="1430338"/>
            <a:chOff x="-5" y="0"/>
            <a:chExt cx="5770" cy="901"/>
          </a:xfrm>
        </p:grpSpPr>
        <p:sp>
          <p:nvSpPr>
            <p:cNvPr id="15367"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15368" name="Group 4"/>
            <p:cNvGrpSpPr>
              <a:grpSpLocks/>
            </p:cNvGrpSpPr>
            <p:nvPr/>
          </p:nvGrpSpPr>
          <p:grpSpPr bwMode="auto">
            <a:xfrm>
              <a:off x="-5" y="0"/>
              <a:ext cx="5770" cy="86"/>
              <a:chOff x="-5" y="0"/>
              <a:chExt cx="5770" cy="86"/>
            </a:xfrm>
          </p:grpSpPr>
          <p:sp>
            <p:nvSpPr>
              <p:cNvPr id="15372"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4662"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15369" name="Group 7"/>
            <p:cNvGrpSpPr>
              <a:grpSpLocks/>
            </p:cNvGrpSpPr>
            <p:nvPr/>
          </p:nvGrpSpPr>
          <p:grpSpPr bwMode="auto">
            <a:xfrm>
              <a:off x="0" y="768"/>
              <a:ext cx="5760" cy="133"/>
              <a:chOff x="1" y="768"/>
              <a:chExt cx="5760" cy="133"/>
            </a:xfrm>
          </p:grpSpPr>
          <p:sp>
            <p:nvSpPr>
              <p:cNvPr id="15370"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4665"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15363"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t>Effect of Friction</a:t>
            </a:r>
          </a:p>
        </p:txBody>
      </p:sp>
      <p:grpSp>
        <p:nvGrpSpPr>
          <p:cNvPr id="15364" name="Group 14"/>
          <p:cNvGrpSpPr>
            <a:grpSpLocks/>
          </p:cNvGrpSpPr>
          <p:nvPr/>
        </p:nvGrpSpPr>
        <p:grpSpPr bwMode="auto">
          <a:xfrm>
            <a:off x="1885950" y="1541463"/>
            <a:ext cx="5372100" cy="5080000"/>
            <a:chOff x="1188" y="971"/>
            <a:chExt cx="3384" cy="3200"/>
          </a:xfrm>
        </p:grpSpPr>
        <p:sp>
          <p:nvSpPr>
            <p:cNvPr id="15365" name="AutoShape 11"/>
            <p:cNvSpPr>
              <a:spLocks noChangeAspect="1" noChangeArrowheads="1"/>
            </p:cNvSpPr>
            <p:nvPr/>
          </p:nvSpPr>
          <p:spPr bwMode="auto">
            <a:xfrm>
              <a:off x="1188" y="971"/>
              <a:ext cx="3384" cy="3200"/>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15366" name="Picture 13"/>
            <p:cNvPicPr>
              <a:picLocks noChangeAspect="1" noChangeArrowheads="1"/>
            </p:cNvPicPr>
            <p:nvPr/>
          </p:nvPicPr>
          <p:blipFill>
            <a:blip r:embed="rId3" cstate="print"/>
            <a:srcRect/>
            <a:stretch>
              <a:fillRect/>
            </a:stretch>
          </p:blipFill>
          <p:spPr bwMode="auto">
            <a:xfrm>
              <a:off x="1439" y="1153"/>
              <a:ext cx="2881" cy="2835"/>
            </a:xfrm>
            <a:prstGeom prst="rect">
              <a:avLst/>
            </a:prstGeom>
            <a:noFill/>
            <a:ln w="9525">
              <a:noFill/>
              <a:miter lim="800000"/>
              <a:headEnd/>
              <a:tailEnd/>
            </a:ln>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4763" y="0"/>
            <a:ext cx="9159876" cy="6629400"/>
            <a:chOff x="-10" y="0"/>
            <a:chExt cx="5770" cy="4176"/>
          </a:xfrm>
        </p:grpSpPr>
        <p:grpSp>
          <p:nvGrpSpPr>
            <p:cNvPr id="16391" name="Group 3"/>
            <p:cNvGrpSpPr>
              <a:grpSpLocks/>
            </p:cNvGrpSpPr>
            <p:nvPr/>
          </p:nvGrpSpPr>
          <p:grpSpPr bwMode="auto">
            <a:xfrm>
              <a:off x="192" y="960"/>
              <a:ext cx="5376" cy="3216"/>
              <a:chOff x="192" y="960"/>
              <a:chExt cx="5376" cy="3216"/>
            </a:xfrm>
          </p:grpSpPr>
          <p:sp>
            <p:nvSpPr>
              <p:cNvPr id="16400"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16401" name="Rectangle 5"/>
              <p:cNvSpPr>
                <a:spLocks noChangeAspect="1" noChangeArrowheads="1"/>
              </p:cNvSpPr>
              <p:nvPr/>
            </p:nvSpPr>
            <p:spPr bwMode="auto">
              <a:xfrm>
                <a:off x="635" y="1032"/>
                <a:ext cx="2079"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Highs and Lows</a:t>
                </a:r>
              </a:p>
            </p:txBody>
          </p:sp>
        </p:grpSp>
        <p:grpSp>
          <p:nvGrpSpPr>
            <p:cNvPr id="16392" name="Group 6"/>
            <p:cNvGrpSpPr>
              <a:grpSpLocks/>
            </p:cNvGrpSpPr>
            <p:nvPr/>
          </p:nvGrpSpPr>
          <p:grpSpPr bwMode="auto">
            <a:xfrm>
              <a:off x="-10" y="0"/>
              <a:ext cx="5770" cy="901"/>
              <a:chOff x="-10" y="0"/>
              <a:chExt cx="5770" cy="901"/>
            </a:xfrm>
          </p:grpSpPr>
          <p:sp>
            <p:nvSpPr>
              <p:cNvPr id="16393"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16394" name="Group 8"/>
              <p:cNvGrpSpPr>
                <a:grpSpLocks/>
              </p:cNvGrpSpPr>
              <p:nvPr/>
            </p:nvGrpSpPr>
            <p:grpSpPr bwMode="auto">
              <a:xfrm>
                <a:off x="-10" y="0"/>
                <a:ext cx="5770" cy="86"/>
                <a:chOff x="-5" y="0"/>
                <a:chExt cx="5770" cy="86"/>
              </a:xfrm>
            </p:grpSpPr>
            <p:sp>
              <p:nvSpPr>
                <p:cNvPr id="16398"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7738"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16395" name="Group 11"/>
              <p:cNvGrpSpPr>
                <a:grpSpLocks/>
              </p:cNvGrpSpPr>
              <p:nvPr/>
            </p:nvGrpSpPr>
            <p:grpSpPr bwMode="auto">
              <a:xfrm>
                <a:off x="-5" y="768"/>
                <a:ext cx="5760" cy="133"/>
                <a:chOff x="1" y="768"/>
                <a:chExt cx="5760" cy="133"/>
              </a:xfrm>
            </p:grpSpPr>
            <p:sp>
              <p:nvSpPr>
                <p:cNvPr id="16396"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7741"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16387"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200" b="1" smtClean="0">
                <a:solidFill>
                  <a:srgbClr val="FFD600"/>
                </a:solidFill>
                <a:cs typeface="Times New Roman" pitchFamily="18" charset="0"/>
              </a:rPr>
              <a:t>19.2 </a:t>
            </a:r>
            <a:r>
              <a:rPr lang="en-US" sz="4200" b="1" smtClean="0">
                <a:cs typeface="Times New Roman" pitchFamily="18" charset="0"/>
              </a:rPr>
              <a:t> Pressure Centers and Winds    </a:t>
            </a:r>
            <a:endParaRPr lang="en-US" smtClean="0"/>
          </a:p>
        </p:txBody>
      </p:sp>
      <p:sp>
        <p:nvSpPr>
          <p:cNvPr id="16388" name="Rectangle 15"/>
          <p:cNvSpPr>
            <a:spLocks noChangeArrowheads="1"/>
          </p:cNvSpPr>
          <p:nvPr/>
        </p:nvSpPr>
        <p:spPr bwMode="auto">
          <a:xfrm>
            <a:off x="1260475" y="3116263"/>
            <a:ext cx="7597775" cy="222726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In cyclones, the pressure decreases from the outer isobars toward the center. In anticyclones, just the opposite is the case—the values of the isobars increase from the outside toward the center.</a:t>
            </a:r>
          </a:p>
        </p:txBody>
      </p:sp>
      <p:sp>
        <p:nvSpPr>
          <p:cNvPr id="16389" name="Rectangle 17"/>
          <p:cNvSpPr>
            <a:spLocks noChangeArrowheads="1"/>
          </p:cNvSpPr>
          <p:nvPr/>
        </p:nvSpPr>
        <p:spPr bwMode="auto">
          <a:xfrm>
            <a:off x="1260475" y="2176463"/>
            <a:ext cx="7597775" cy="519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b="1">
                <a:latin typeface="Arial" charset="0"/>
                <a:cs typeface="Times New Roman" pitchFamily="18" charset="0"/>
              </a:rPr>
              <a:t>Cyclones</a:t>
            </a:r>
            <a:r>
              <a:rPr lang="en-US" sz="2800">
                <a:latin typeface="Arial" charset="0"/>
                <a:cs typeface="Times New Roman" pitchFamily="18" charset="0"/>
              </a:rPr>
              <a:t> are centers of low pressure. </a:t>
            </a:r>
          </a:p>
        </p:txBody>
      </p:sp>
      <p:sp>
        <p:nvSpPr>
          <p:cNvPr id="16390" name="Rectangle 18"/>
          <p:cNvSpPr>
            <a:spLocks noChangeArrowheads="1"/>
          </p:cNvSpPr>
          <p:nvPr/>
        </p:nvSpPr>
        <p:spPr bwMode="auto">
          <a:xfrm>
            <a:off x="1260475" y="2640013"/>
            <a:ext cx="7597775" cy="519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b="1">
                <a:latin typeface="Arial" charset="0"/>
                <a:cs typeface="Times New Roman" pitchFamily="18" charset="0"/>
              </a:rPr>
              <a:t>Anticyclones</a:t>
            </a:r>
            <a:r>
              <a:rPr lang="en-US" sz="2800">
                <a:latin typeface="Arial" charset="0"/>
                <a:cs typeface="Times New Roman" pitchFamily="18" charset="0"/>
              </a:rPr>
              <a:t> are centers of high pressure.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4763" y="0"/>
            <a:ext cx="9159876" cy="6629400"/>
            <a:chOff x="-10" y="0"/>
            <a:chExt cx="5770" cy="4176"/>
          </a:xfrm>
        </p:grpSpPr>
        <p:grpSp>
          <p:nvGrpSpPr>
            <p:cNvPr id="17415" name="Group 3"/>
            <p:cNvGrpSpPr>
              <a:grpSpLocks/>
            </p:cNvGrpSpPr>
            <p:nvPr/>
          </p:nvGrpSpPr>
          <p:grpSpPr bwMode="auto">
            <a:xfrm>
              <a:off x="192" y="960"/>
              <a:ext cx="5376" cy="3216"/>
              <a:chOff x="192" y="960"/>
              <a:chExt cx="5376" cy="3216"/>
            </a:xfrm>
          </p:grpSpPr>
          <p:sp>
            <p:nvSpPr>
              <p:cNvPr id="17424"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17425" name="Rectangle 5"/>
              <p:cNvSpPr>
                <a:spLocks noChangeAspect="1" noChangeArrowheads="1"/>
              </p:cNvSpPr>
              <p:nvPr/>
            </p:nvSpPr>
            <p:spPr bwMode="auto">
              <a:xfrm>
                <a:off x="635" y="1032"/>
                <a:ext cx="2079"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Highs and Lows</a:t>
                </a:r>
              </a:p>
            </p:txBody>
          </p:sp>
        </p:grpSp>
        <p:grpSp>
          <p:nvGrpSpPr>
            <p:cNvPr id="17416" name="Group 6"/>
            <p:cNvGrpSpPr>
              <a:grpSpLocks/>
            </p:cNvGrpSpPr>
            <p:nvPr/>
          </p:nvGrpSpPr>
          <p:grpSpPr bwMode="auto">
            <a:xfrm>
              <a:off x="-10" y="0"/>
              <a:ext cx="5770" cy="901"/>
              <a:chOff x="-10" y="0"/>
              <a:chExt cx="5770" cy="901"/>
            </a:xfrm>
          </p:grpSpPr>
          <p:sp>
            <p:nvSpPr>
              <p:cNvPr id="17417"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17418" name="Group 8"/>
              <p:cNvGrpSpPr>
                <a:grpSpLocks/>
              </p:cNvGrpSpPr>
              <p:nvPr/>
            </p:nvGrpSpPr>
            <p:grpSpPr bwMode="auto">
              <a:xfrm>
                <a:off x="-10" y="0"/>
                <a:ext cx="5770" cy="86"/>
                <a:chOff x="-5" y="0"/>
                <a:chExt cx="5770" cy="86"/>
              </a:xfrm>
            </p:grpSpPr>
            <p:sp>
              <p:nvSpPr>
                <p:cNvPr id="17422"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6714"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17419" name="Group 11"/>
              <p:cNvGrpSpPr>
                <a:grpSpLocks/>
              </p:cNvGrpSpPr>
              <p:nvPr/>
            </p:nvGrpSpPr>
            <p:grpSpPr bwMode="auto">
              <a:xfrm>
                <a:off x="-5" y="768"/>
                <a:ext cx="5760" cy="133"/>
                <a:chOff x="1" y="768"/>
                <a:chExt cx="5760" cy="133"/>
              </a:xfrm>
            </p:grpSpPr>
            <p:sp>
              <p:nvSpPr>
                <p:cNvPr id="17420"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6717"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17411"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200" b="1" smtClean="0">
                <a:solidFill>
                  <a:srgbClr val="FFD600"/>
                </a:solidFill>
                <a:cs typeface="Times New Roman" pitchFamily="18" charset="0"/>
              </a:rPr>
              <a:t>19.2 </a:t>
            </a:r>
            <a:r>
              <a:rPr lang="en-US" sz="4200" b="1" smtClean="0">
                <a:cs typeface="Times New Roman" pitchFamily="18" charset="0"/>
              </a:rPr>
              <a:t> Pressure Centers and Winds    </a:t>
            </a:r>
            <a:endParaRPr lang="en-US" smtClean="0"/>
          </a:p>
        </p:txBody>
      </p:sp>
      <p:sp>
        <p:nvSpPr>
          <p:cNvPr id="17412" name="Rectangle 15"/>
          <p:cNvSpPr>
            <a:spLocks noChangeArrowheads="1"/>
          </p:cNvSpPr>
          <p:nvPr/>
        </p:nvSpPr>
        <p:spPr bwMode="auto">
          <a:xfrm>
            <a:off x="1260475" y="2163763"/>
            <a:ext cx="7623175" cy="519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Cyclonic and Anticyclonic Winds</a:t>
            </a:r>
          </a:p>
        </p:txBody>
      </p:sp>
      <p:sp>
        <p:nvSpPr>
          <p:cNvPr id="17413" name="Rectangle 16"/>
          <p:cNvSpPr>
            <a:spLocks noChangeArrowheads="1"/>
          </p:cNvSpPr>
          <p:nvPr/>
        </p:nvSpPr>
        <p:spPr bwMode="auto">
          <a:xfrm>
            <a:off x="1736725" y="2632075"/>
            <a:ext cx="7077075" cy="191770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When the pressure gradient and the Coriolis effect are applied to pressure centers in the Northern Hemisphere, winds blow counterclockwise around a low. Around a high, they blow clockwise.</a:t>
            </a:r>
            <a:endParaRPr lang="en-US" sz="2800">
              <a:latin typeface="Arial" charset="0"/>
              <a:cs typeface="Times New Roman" pitchFamily="18" charset="0"/>
            </a:endParaRPr>
          </a:p>
        </p:txBody>
      </p:sp>
      <p:sp>
        <p:nvSpPr>
          <p:cNvPr id="17414" name="Rectangle 18"/>
          <p:cNvSpPr>
            <a:spLocks noChangeArrowheads="1"/>
          </p:cNvSpPr>
          <p:nvPr/>
        </p:nvSpPr>
        <p:spPr bwMode="auto">
          <a:xfrm>
            <a:off x="1736725" y="4525963"/>
            <a:ext cx="7077075" cy="118745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In either hemisphere, friction causes a net flow of air inward around a cyclone and a net flow of air outward around an anticyclone.</a:t>
            </a:r>
            <a:endParaRPr lang="en-US" sz="2800">
              <a:latin typeface="Arial"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0" y="0"/>
            <a:ext cx="9159875" cy="1430338"/>
            <a:chOff x="-5" y="0"/>
            <a:chExt cx="5770" cy="901"/>
          </a:xfrm>
        </p:grpSpPr>
        <p:sp>
          <p:nvSpPr>
            <p:cNvPr id="18439"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18440" name="Group 4"/>
            <p:cNvGrpSpPr>
              <a:grpSpLocks/>
            </p:cNvGrpSpPr>
            <p:nvPr/>
          </p:nvGrpSpPr>
          <p:grpSpPr bwMode="auto">
            <a:xfrm>
              <a:off x="-5" y="0"/>
              <a:ext cx="5770" cy="86"/>
              <a:chOff x="-5" y="0"/>
              <a:chExt cx="5770" cy="86"/>
            </a:xfrm>
          </p:grpSpPr>
          <p:sp>
            <p:nvSpPr>
              <p:cNvPr id="18444"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8758"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18441" name="Group 7"/>
            <p:cNvGrpSpPr>
              <a:grpSpLocks/>
            </p:cNvGrpSpPr>
            <p:nvPr/>
          </p:nvGrpSpPr>
          <p:grpSpPr bwMode="auto">
            <a:xfrm>
              <a:off x="0" y="768"/>
              <a:ext cx="5760" cy="133"/>
              <a:chOff x="1" y="768"/>
              <a:chExt cx="5760" cy="133"/>
            </a:xfrm>
          </p:grpSpPr>
          <p:sp>
            <p:nvSpPr>
              <p:cNvPr id="18442"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98761"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18435"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cs typeface="Times New Roman" pitchFamily="18" charset="0"/>
              </a:rPr>
              <a:t>Cyclonic and Anticyclonic Winds</a:t>
            </a:r>
            <a:endParaRPr lang="en-US" sz="2800" smtClean="0">
              <a:solidFill>
                <a:schemeClr val="tx1"/>
              </a:solidFill>
              <a:cs typeface="Times New Roman" pitchFamily="18" charset="0"/>
            </a:endParaRPr>
          </a:p>
        </p:txBody>
      </p:sp>
      <p:grpSp>
        <p:nvGrpSpPr>
          <p:cNvPr id="18436" name="Group 14"/>
          <p:cNvGrpSpPr>
            <a:grpSpLocks/>
          </p:cNvGrpSpPr>
          <p:nvPr/>
        </p:nvGrpSpPr>
        <p:grpSpPr bwMode="auto">
          <a:xfrm>
            <a:off x="203200" y="2032000"/>
            <a:ext cx="8737600" cy="4114800"/>
            <a:chOff x="128" y="864"/>
            <a:chExt cx="5504" cy="2592"/>
          </a:xfrm>
        </p:grpSpPr>
        <p:sp>
          <p:nvSpPr>
            <p:cNvPr id="18437" name="AutoShape 11"/>
            <p:cNvSpPr>
              <a:spLocks noChangeAspect="1" noChangeArrowheads="1"/>
            </p:cNvSpPr>
            <p:nvPr/>
          </p:nvSpPr>
          <p:spPr bwMode="auto">
            <a:xfrm>
              <a:off x="128" y="864"/>
              <a:ext cx="5504" cy="2592"/>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18438" name="Picture 13"/>
            <p:cNvPicPr>
              <a:picLocks noChangeAspect="1" noChangeArrowheads="1"/>
            </p:cNvPicPr>
            <p:nvPr/>
          </p:nvPicPr>
          <p:blipFill>
            <a:blip r:embed="rId3" cstate="print"/>
            <a:srcRect/>
            <a:stretch>
              <a:fillRect/>
            </a:stretch>
          </p:blipFill>
          <p:spPr bwMode="auto">
            <a:xfrm>
              <a:off x="313" y="1040"/>
              <a:ext cx="5133" cy="2240"/>
            </a:xfrm>
            <a:prstGeom prst="rect">
              <a:avLst/>
            </a:prstGeom>
            <a:noFill/>
            <a:ln w="9525">
              <a:noFill/>
              <a:miter lim="800000"/>
              <a:headEnd/>
              <a:tailEnd/>
            </a:ln>
          </p:spPr>
        </p:pic>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2"/>
          <p:cNvGrpSpPr>
            <a:grpSpLocks/>
          </p:cNvGrpSpPr>
          <p:nvPr/>
        </p:nvGrpSpPr>
        <p:grpSpPr bwMode="auto">
          <a:xfrm>
            <a:off x="-4763" y="0"/>
            <a:ext cx="9159876" cy="6629400"/>
            <a:chOff x="-10" y="0"/>
            <a:chExt cx="5770" cy="4176"/>
          </a:xfrm>
        </p:grpSpPr>
        <p:grpSp>
          <p:nvGrpSpPr>
            <p:cNvPr id="4102" name="Group 3"/>
            <p:cNvGrpSpPr>
              <a:grpSpLocks/>
            </p:cNvGrpSpPr>
            <p:nvPr/>
          </p:nvGrpSpPr>
          <p:grpSpPr bwMode="auto">
            <a:xfrm>
              <a:off x="192" y="960"/>
              <a:ext cx="5376" cy="3216"/>
              <a:chOff x="192" y="960"/>
              <a:chExt cx="5376" cy="3216"/>
            </a:xfrm>
          </p:grpSpPr>
          <p:sp>
            <p:nvSpPr>
              <p:cNvPr id="4111"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4112" name="Rectangle 5"/>
              <p:cNvSpPr>
                <a:spLocks noChangeAspect="1" noChangeArrowheads="1"/>
              </p:cNvSpPr>
              <p:nvPr/>
            </p:nvSpPr>
            <p:spPr bwMode="auto">
              <a:xfrm>
                <a:off x="635" y="1032"/>
                <a:ext cx="2649"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Air Pressure Defined</a:t>
                </a:r>
              </a:p>
            </p:txBody>
          </p:sp>
        </p:grpSp>
        <p:grpSp>
          <p:nvGrpSpPr>
            <p:cNvPr id="4103" name="Group 6"/>
            <p:cNvGrpSpPr>
              <a:grpSpLocks/>
            </p:cNvGrpSpPr>
            <p:nvPr/>
          </p:nvGrpSpPr>
          <p:grpSpPr bwMode="auto">
            <a:xfrm>
              <a:off x="-10" y="0"/>
              <a:ext cx="5770" cy="901"/>
              <a:chOff x="-10" y="0"/>
              <a:chExt cx="5770" cy="901"/>
            </a:xfrm>
          </p:grpSpPr>
          <p:sp>
            <p:nvSpPr>
              <p:cNvPr id="4104"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4105" name="Group 8"/>
              <p:cNvGrpSpPr>
                <a:grpSpLocks/>
              </p:cNvGrpSpPr>
              <p:nvPr/>
            </p:nvGrpSpPr>
            <p:grpSpPr bwMode="auto">
              <a:xfrm>
                <a:off x="-10" y="0"/>
                <a:ext cx="5770" cy="86"/>
                <a:chOff x="-5" y="0"/>
                <a:chExt cx="5770" cy="86"/>
              </a:xfrm>
            </p:grpSpPr>
            <p:sp>
              <p:nvSpPr>
                <p:cNvPr id="4109"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866314"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4106" name="Group 11"/>
              <p:cNvGrpSpPr>
                <a:grpSpLocks/>
              </p:cNvGrpSpPr>
              <p:nvPr/>
            </p:nvGrpSpPr>
            <p:grpSpPr bwMode="auto">
              <a:xfrm>
                <a:off x="-5" y="768"/>
                <a:ext cx="5760" cy="133"/>
                <a:chOff x="1" y="768"/>
                <a:chExt cx="5760" cy="133"/>
              </a:xfrm>
            </p:grpSpPr>
            <p:sp>
              <p:nvSpPr>
                <p:cNvPr id="4107"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866317"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4099"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300" b="1" smtClean="0">
                <a:solidFill>
                  <a:srgbClr val="FFD600"/>
                </a:solidFill>
                <a:cs typeface="Times New Roman" pitchFamily="18" charset="0"/>
              </a:rPr>
              <a:t>19.1 </a:t>
            </a:r>
            <a:r>
              <a:rPr lang="en-US" sz="4300" b="1" smtClean="0">
                <a:cs typeface="Times New Roman" pitchFamily="18" charset="0"/>
              </a:rPr>
              <a:t> Understanding Air Pressure    </a:t>
            </a:r>
            <a:endParaRPr lang="en-US" smtClean="0"/>
          </a:p>
        </p:txBody>
      </p:sp>
      <p:sp>
        <p:nvSpPr>
          <p:cNvPr id="4100" name="Rectangle 15"/>
          <p:cNvSpPr>
            <a:spLocks noChangeArrowheads="1"/>
          </p:cNvSpPr>
          <p:nvPr/>
        </p:nvSpPr>
        <p:spPr bwMode="auto">
          <a:xfrm>
            <a:off x="1260475" y="2163763"/>
            <a:ext cx="7521575" cy="946150"/>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b="1">
                <a:latin typeface="Arial" charset="0"/>
                <a:cs typeface="Times New Roman" pitchFamily="18" charset="0"/>
              </a:rPr>
              <a:t>Air pressure </a:t>
            </a:r>
            <a:r>
              <a:rPr lang="en-US" sz="2800">
                <a:latin typeface="Arial" charset="0"/>
                <a:cs typeface="Times New Roman" pitchFamily="18" charset="0"/>
              </a:rPr>
              <a:t>is the pressure exerted by the weight of air.</a:t>
            </a:r>
          </a:p>
        </p:txBody>
      </p:sp>
      <p:sp>
        <p:nvSpPr>
          <p:cNvPr id="4101" name="Rectangle 23"/>
          <p:cNvSpPr>
            <a:spLocks noChangeArrowheads="1"/>
          </p:cNvSpPr>
          <p:nvPr/>
        </p:nvSpPr>
        <p:spPr bwMode="auto">
          <a:xfrm>
            <a:off x="1260475" y="3062288"/>
            <a:ext cx="7521575" cy="3540125"/>
          </a:xfrm>
          <a:prstGeom prst="rect">
            <a:avLst/>
          </a:prstGeom>
          <a:noFill/>
          <a:ln w="12700">
            <a:noFill/>
            <a:miter lim="800000"/>
            <a:headEnd type="none" w="sm" len="sm"/>
            <a:tailEnd type="none" w="sm" len="sm"/>
          </a:ln>
        </p:spPr>
        <p:txBody>
          <a:bodyPr>
            <a:spAutoFit/>
          </a:bodyPr>
          <a:lstStyle/>
          <a:p>
            <a:pPr marL="457200" indent="-457200">
              <a:buClr>
                <a:srgbClr val="389700"/>
              </a:buClr>
              <a:buFont typeface="Wingdings" pitchFamily="2" charset="2"/>
              <a:buChar char="u"/>
            </a:pPr>
            <a:r>
              <a:rPr lang="en-US" sz="2800">
                <a:latin typeface="Arial" charset="0"/>
                <a:cs typeface="Times New Roman" pitchFamily="18" charset="0"/>
              </a:rPr>
              <a:t>Air pressure is exerted in all directions— down, up, and sideways. The air pressure pushing down on an object exactly balances the air pressure pushing up on the object.</a:t>
            </a:r>
          </a:p>
          <a:p>
            <a:pPr marL="457200" indent="-457200">
              <a:buClr>
                <a:srgbClr val="389700"/>
              </a:buClr>
              <a:buFont typeface="Wingdings" pitchFamily="2" charset="2"/>
              <a:buChar char="u"/>
            </a:pPr>
            <a:r>
              <a:rPr lang="en-US" sz="2800">
                <a:latin typeface="Arial" charset="0"/>
                <a:cs typeface="Times New Roman" pitchFamily="18" charset="0"/>
              </a:rPr>
              <a:t>Watch this can crushing example of air pressure. </a:t>
            </a:r>
            <a:r>
              <a:rPr lang="en-US" sz="2000">
                <a:latin typeface="Arial" charset="0"/>
                <a:cs typeface="Times New Roman" pitchFamily="18" charset="0"/>
                <a:hlinkClick r:id="rId2"/>
              </a:rPr>
              <a:t>air pressure is a monster</a:t>
            </a:r>
            <a:endParaRPr lang="en-US" sz="2000">
              <a:latin typeface="Arial" charset="0"/>
              <a:cs typeface="Times New Roman" pitchFamily="18" charset="0"/>
            </a:endParaRPr>
          </a:p>
          <a:p>
            <a:pPr marL="457200" indent="-457200">
              <a:buClr>
                <a:srgbClr val="389700"/>
              </a:buClr>
            </a:pPr>
            <a:endParaRPr lang="en-US" sz="2800">
              <a:latin typeface="Arial"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4763" y="0"/>
            <a:ext cx="9159876" cy="6629400"/>
            <a:chOff x="-10" y="0"/>
            <a:chExt cx="5770" cy="4176"/>
          </a:xfrm>
        </p:grpSpPr>
        <p:grpSp>
          <p:nvGrpSpPr>
            <p:cNvPr id="19465" name="Group 3"/>
            <p:cNvGrpSpPr>
              <a:grpSpLocks/>
            </p:cNvGrpSpPr>
            <p:nvPr/>
          </p:nvGrpSpPr>
          <p:grpSpPr bwMode="auto">
            <a:xfrm>
              <a:off x="192" y="960"/>
              <a:ext cx="5376" cy="3216"/>
              <a:chOff x="192" y="960"/>
              <a:chExt cx="5376" cy="3216"/>
            </a:xfrm>
          </p:grpSpPr>
          <p:sp>
            <p:nvSpPr>
              <p:cNvPr id="19474"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19475" name="Rectangle 5"/>
              <p:cNvSpPr>
                <a:spLocks noChangeAspect="1" noChangeArrowheads="1"/>
              </p:cNvSpPr>
              <p:nvPr/>
            </p:nvSpPr>
            <p:spPr bwMode="auto">
              <a:xfrm>
                <a:off x="635" y="1032"/>
                <a:ext cx="2079"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Highs and Lows</a:t>
                </a:r>
              </a:p>
            </p:txBody>
          </p:sp>
        </p:grpSp>
        <p:grpSp>
          <p:nvGrpSpPr>
            <p:cNvPr id="19466" name="Group 6"/>
            <p:cNvGrpSpPr>
              <a:grpSpLocks/>
            </p:cNvGrpSpPr>
            <p:nvPr/>
          </p:nvGrpSpPr>
          <p:grpSpPr bwMode="auto">
            <a:xfrm>
              <a:off x="-10" y="0"/>
              <a:ext cx="5770" cy="901"/>
              <a:chOff x="-10" y="0"/>
              <a:chExt cx="5770" cy="901"/>
            </a:xfrm>
          </p:grpSpPr>
          <p:sp>
            <p:nvSpPr>
              <p:cNvPr id="19467"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19468" name="Group 8"/>
              <p:cNvGrpSpPr>
                <a:grpSpLocks/>
              </p:cNvGrpSpPr>
              <p:nvPr/>
            </p:nvGrpSpPr>
            <p:grpSpPr bwMode="auto">
              <a:xfrm>
                <a:off x="-10" y="0"/>
                <a:ext cx="5770" cy="86"/>
                <a:chOff x="-5" y="0"/>
                <a:chExt cx="5770" cy="86"/>
              </a:xfrm>
            </p:grpSpPr>
            <p:sp>
              <p:nvSpPr>
                <p:cNvPr id="19472"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0810"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19469" name="Group 11"/>
              <p:cNvGrpSpPr>
                <a:grpSpLocks/>
              </p:cNvGrpSpPr>
              <p:nvPr/>
            </p:nvGrpSpPr>
            <p:grpSpPr bwMode="auto">
              <a:xfrm>
                <a:off x="-5" y="768"/>
                <a:ext cx="5760" cy="133"/>
                <a:chOff x="1" y="768"/>
                <a:chExt cx="5760" cy="133"/>
              </a:xfrm>
            </p:grpSpPr>
            <p:sp>
              <p:nvSpPr>
                <p:cNvPr id="19470"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0813"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19459"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200" b="1" smtClean="0">
                <a:solidFill>
                  <a:srgbClr val="FFD600"/>
                </a:solidFill>
                <a:cs typeface="Times New Roman" pitchFamily="18" charset="0"/>
              </a:rPr>
              <a:t>19.2 </a:t>
            </a:r>
            <a:r>
              <a:rPr lang="en-US" sz="4200" b="1" smtClean="0">
                <a:cs typeface="Times New Roman" pitchFamily="18" charset="0"/>
              </a:rPr>
              <a:t> Pressure Centers and Winds    </a:t>
            </a:r>
            <a:endParaRPr lang="en-US" smtClean="0"/>
          </a:p>
        </p:txBody>
      </p:sp>
      <p:sp>
        <p:nvSpPr>
          <p:cNvPr id="19460" name="Rectangle 15"/>
          <p:cNvSpPr>
            <a:spLocks noChangeArrowheads="1"/>
          </p:cNvSpPr>
          <p:nvPr/>
        </p:nvSpPr>
        <p:spPr bwMode="auto">
          <a:xfrm>
            <a:off x="1260475" y="2163763"/>
            <a:ext cx="7623175" cy="519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Weather and Air Pressure</a:t>
            </a:r>
          </a:p>
        </p:txBody>
      </p:sp>
      <p:sp>
        <p:nvSpPr>
          <p:cNvPr id="19461" name="Rectangle 16"/>
          <p:cNvSpPr>
            <a:spLocks noChangeArrowheads="1"/>
          </p:cNvSpPr>
          <p:nvPr/>
        </p:nvSpPr>
        <p:spPr bwMode="auto">
          <a:xfrm>
            <a:off x="1736725" y="2643188"/>
            <a:ext cx="7064375" cy="118745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Rising air is associated with cloud formation and precipitation, whereas sinking air produces clear skies.</a:t>
            </a:r>
            <a:endParaRPr lang="en-US" sz="2800">
              <a:latin typeface="Arial" charset="0"/>
              <a:cs typeface="Times New Roman" pitchFamily="18" charset="0"/>
            </a:endParaRPr>
          </a:p>
        </p:txBody>
      </p:sp>
      <p:sp>
        <p:nvSpPr>
          <p:cNvPr id="19462" name="Rectangle 18"/>
          <p:cNvSpPr>
            <a:spLocks noChangeArrowheads="1"/>
          </p:cNvSpPr>
          <p:nvPr/>
        </p:nvSpPr>
        <p:spPr bwMode="auto">
          <a:xfrm>
            <a:off x="1260475" y="3790950"/>
            <a:ext cx="7623175" cy="519113"/>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Weather Forecasting</a:t>
            </a:r>
          </a:p>
        </p:txBody>
      </p:sp>
      <p:sp>
        <p:nvSpPr>
          <p:cNvPr id="19463" name="Rectangle 19"/>
          <p:cNvSpPr>
            <a:spLocks noChangeArrowheads="1"/>
          </p:cNvSpPr>
          <p:nvPr/>
        </p:nvSpPr>
        <p:spPr bwMode="auto">
          <a:xfrm>
            <a:off x="1736725" y="4257675"/>
            <a:ext cx="7064375" cy="822325"/>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Weather reports emphasize the locations and possible paths of cyclones and anticyclones.</a:t>
            </a:r>
            <a:endParaRPr lang="en-US" sz="2800">
              <a:latin typeface="Arial" charset="0"/>
              <a:cs typeface="Times New Roman" pitchFamily="18" charset="0"/>
            </a:endParaRPr>
          </a:p>
        </p:txBody>
      </p:sp>
      <p:sp>
        <p:nvSpPr>
          <p:cNvPr id="19464" name="Rectangle 20"/>
          <p:cNvSpPr>
            <a:spLocks noChangeArrowheads="1"/>
          </p:cNvSpPr>
          <p:nvPr/>
        </p:nvSpPr>
        <p:spPr bwMode="auto">
          <a:xfrm>
            <a:off x="1736725" y="5045075"/>
            <a:ext cx="7064375" cy="830263"/>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Low-pressure centers can produce bad weather in any season.</a:t>
            </a:r>
            <a:endParaRPr lang="en-US" sz="2800">
              <a:latin typeface="Arial"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2"/>
          <p:cNvGrpSpPr>
            <a:grpSpLocks/>
          </p:cNvGrpSpPr>
          <p:nvPr/>
        </p:nvGrpSpPr>
        <p:grpSpPr bwMode="auto">
          <a:xfrm>
            <a:off x="0" y="0"/>
            <a:ext cx="9159875" cy="1430338"/>
            <a:chOff x="-5" y="0"/>
            <a:chExt cx="5770" cy="901"/>
          </a:xfrm>
        </p:grpSpPr>
        <p:sp>
          <p:nvSpPr>
            <p:cNvPr id="20489"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20490" name="Group 4"/>
            <p:cNvGrpSpPr>
              <a:grpSpLocks/>
            </p:cNvGrpSpPr>
            <p:nvPr/>
          </p:nvGrpSpPr>
          <p:grpSpPr bwMode="auto">
            <a:xfrm>
              <a:off x="-5" y="0"/>
              <a:ext cx="5770" cy="86"/>
              <a:chOff x="-5" y="0"/>
              <a:chExt cx="5770" cy="86"/>
            </a:xfrm>
          </p:grpSpPr>
          <p:sp>
            <p:nvSpPr>
              <p:cNvPr id="20494"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1830"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20491" name="Group 7"/>
            <p:cNvGrpSpPr>
              <a:grpSpLocks/>
            </p:cNvGrpSpPr>
            <p:nvPr/>
          </p:nvGrpSpPr>
          <p:grpSpPr bwMode="auto">
            <a:xfrm>
              <a:off x="0" y="768"/>
              <a:ext cx="5760" cy="133"/>
              <a:chOff x="1" y="768"/>
              <a:chExt cx="5760" cy="133"/>
            </a:xfrm>
          </p:grpSpPr>
          <p:sp>
            <p:nvSpPr>
              <p:cNvPr id="20492"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1833"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20483"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sz="4100" b="1" smtClean="0">
                <a:cs typeface="Times New Roman" pitchFamily="18" charset="0"/>
              </a:rPr>
              <a:t>Airflow Patterns, Surface and Aloft</a:t>
            </a:r>
            <a:endParaRPr lang="en-US" sz="2800" smtClean="0">
              <a:solidFill>
                <a:schemeClr val="tx1"/>
              </a:solidFill>
              <a:cs typeface="Times New Roman" pitchFamily="18" charset="0"/>
            </a:endParaRPr>
          </a:p>
        </p:txBody>
      </p:sp>
      <p:grpSp>
        <p:nvGrpSpPr>
          <p:cNvPr id="20484" name="Group 14"/>
          <p:cNvGrpSpPr>
            <a:grpSpLocks/>
          </p:cNvGrpSpPr>
          <p:nvPr/>
        </p:nvGrpSpPr>
        <p:grpSpPr bwMode="auto">
          <a:xfrm>
            <a:off x="2438400" y="1439863"/>
            <a:ext cx="6546850" cy="4122737"/>
            <a:chOff x="388" y="1003"/>
            <a:chExt cx="4984" cy="3136"/>
          </a:xfrm>
        </p:grpSpPr>
        <p:sp>
          <p:nvSpPr>
            <p:cNvPr id="20487" name="AutoShape 11"/>
            <p:cNvSpPr>
              <a:spLocks noChangeAspect="1" noChangeArrowheads="1"/>
            </p:cNvSpPr>
            <p:nvPr/>
          </p:nvSpPr>
          <p:spPr bwMode="auto">
            <a:xfrm>
              <a:off x="388" y="1003"/>
              <a:ext cx="4984" cy="313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20488" name="Picture 13"/>
            <p:cNvPicPr>
              <a:picLocks noChangeAspect="1" noChangeArrowheads="1"/>
            </p:cNvPicPr>
            <p:nvPr/>
          </p:nvPicPr>
          <p:blipFill>
            <a:blip r:embed="rId3" cstate="print"/>
            <a:srcRect/>
            <a:stretch>
              <a:fillRect/>
            </a:stretch>
          </p:blipFill>
          <p:spPr bwMode="auto">
            <a:xfrm>
              <a:off x="818" y="1137"/>
              <a:ext cx="4123" cy="2869"/>
            </a:xfrm>
            <a:prstGeom prst="rect">
              <a:avLst/>
            </a:prstGeom>
            <a:noFill/>
            <a:ln w="9525">
              <a:noFill/>
              <a:miter lim="800000"/>
              <a:headEnd/>
              <a:tailEnd/>
            </a:ln>
          </p:spPr>
        </p:pic>
      </p:grpSp>
      <p:sp>
        <p:nvSpPr>
          <p:cNvPr id="14" name="TextBox 13"/>
          <p:cNvSpPr txBox="1"/>
          <p:nvPr/>
        </p:nvSpPr>
        <p:spPr>
          <a:xfrm>
            <a:off x="161925" y="5430838"/>
            <a:ext cx="8677275" cy="1570037"/>
          </a:xfrm>
          <a:prstGeom prst="rect">
            <a:avLst/>
          </a:prstGeom>
          <a:noFill/>
        </p:spPr>
        <p:txBody>
          <a:bodyPr>
            <a:spAutoFit/>
          </a:bodyPr>
          <a:lstStyle/>
          <a:p>
            <a:pPr>
              <a:buFont typeface="Arial" pitchFamily="34" charset="0"/>
              <a:buChar char="•"/>
              <a:defRPr/>
            </a:pPr>
            <a:r>
              <a:rPr lang="en-US" sz="1800" dirty="0">
                <a:latin typeface="+mj-lt"/>
              </a:rPr>
              <a:t> Lows move west to east.</a:t>
            </a:r>
          </a:p>
          <a:p>
            <a:pPr>
              <a:buFont typeface="Arial" pitchFamily="34" charset="0"/>
              <a:buChar char="•"/>
              <a:defRPr/>
            </a:pPr>
            <a:r>
              <a:rPr lang="en-US" sz="1800" dirty="0">
                <a:latin typeface="+mj-lt"/>
              </a:rPr>
              <a:t> Their paths can be somewhat unpredictable, making accurate estimation of their movement difficult.</a:t>
            </a:r>
          </a:p>
          <a:p>
            <a:pPr>
              <a:buFont typeface="Arial" pitchFamily="34" charset="0"/>
              <a:buChar char="•"/>
              <a:defRPr/>
            </a:pPr>
            <a:r>
              <a:rPr lang="en-US" sz="1800" dirty="0">
                <a:latin typeface="+mj-lt"/>
              </a:rPr>
              <a:t> It is important to understand total atmosphere circulation….</a:t>
            </a:r>
          </a:p>
          <a:p>
            <a:pPr>
              <a:defRPr/>
            </a:pPr>
            <a:endParaRPr lang="en-US" dirty="0">
              <a:latin typeface="Times New Roman" charset="0"/>
            </a:endParaRPr>
          </a:p>
        </p:txBody>
      </p:sp>
      <p:sp>
        <p:nvSpPr>
          <p:cNvPr id="15" name="TextBox 14"/>
          <p:cNvSpPr txBox="1"/>
          <p:nvPr/>
        </p:nvSpPr>
        <p:spPr>
          <a:xfrm>
            <a:off x="0" y="2009775"/>
            <a:ext cx="2325688" cy="3108325"/>
          </a:xfrm>
          <a:prstGeom prst="rect">
            <a:avLst/>
          </a:prstGeom>
          <a:noFill/>
        </p:spPr>
        <p:txBody>
          <a:bodyPr wrap="none">
            <a:spAutoFit/>
          </a:bodyPr>
          <a:lstStyle/>
          <a:p>
            <a:pPr algn="ctr">
              <a:defRPr/>
            </a:pPr>
            <a:r>
              <a:rPr lang="en-US" sz="2800" dirty="0">
                <a:latin typeface="+mj-lt"/>
              </a:rPr>
              <a:t>LOW =</a:t>
            </a:r>
          </a:p>
          <a:p>
            <a:pPr algn="ctr">
              <a:defRPr/>
            </a:pPr>
            <a:r>
              <a:rPr lang="en-US" sz="2800" dirty="0">
                <a:latin typeface="+mj-lt"/>
              </a:rPr>
              <a:t>Convergence</a:t>
            </a:r>
          </a:p>
          <a:p>
            <a:pPr algn="ctr">
              <a:defRPr/>
            </a:pPr>
            <a:endParaRPr lang="en-US" sz="2800" dirty="0">
              <a:latin typeface="+mj-lt"/>
            </a:endParaRPr>
          </a:p>
          <a:p>
            <a:pPr algn="ctr">
              <a:defRPr/>
            </a:pPr>
            <a:endParaRPr lang="en-US" sz="2800" dirty="0">
              <a:latin typeface="+mj-lt"/>
            </a:endParaRPr>
          </a:p>
          <a:p>
            <a:pPr algn="ctr">
              <a:defRPr/>
            </a:pPr>
            <a:endParaRPr lang="en-US" sz="2800" dirty="0">
              <a:latin typeface="+mj-lt"/>
            </a:endParaRPr>
          </a:p>
          <a:p>
            <a:pPr algn="ctr">
              <a:defRPr/>
            </a:pPr>
            <a:r>
              <a:rPr lang="en-US" sz="2800" dirty="0">
                <a:latin typeface="+mj-lt"/>
              </a:rPr>
              <a:t>HIGH =</a:t>
            </a:r>
          </a:p>
          <a:p>
            <a:pPr algn="ctr">
              <a:defRPr/>
            </a:pPr>
            <a:r>
              <a:rPr lang="en-US" sz="2800" dirty="0">
                <a:latin typeface="+mj-lt"/>
              </a:rPr>
              <a:t>Divergence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2"/>
          <p:cNvGrpSpPr>
            <a:grpSpLocks/>
          </p:cNvGrpSpPr>
          <p:nvPr/>
        </p:nvGrpSpPr>
        <p:grpSpPr bwMode="auto">
          <a:xfrm>
            <a:off x="-4763" y="0"/>
            <a:ext cx="9159876" cy="6629400"/>
            <a:chOff x="-10" y="0"/>
            <a:chExt cx="5770" cy="4176"/>
          </a:xfrm>
        </p:grpSpPr>
        <p:grpSp>
          <p:nvGrpSpPr>
            <p:cNvPr id="21511" name="Group 3"/>
            <p:cNvGrpSpPr>
              <a:grpSpLocks/>
            </p:cNvGrpSpPr>
            <p:nvPr/>
          </p:nvGrpSpPr>
          <p:grpSpPr bwMode="auto">
            <a:xfrm>
              <a:off x="192" y="960"/>
              <a:ext cx="5376" cy="3216"/>
              <a:chOff x="192" y="960"/>
              <a:chExt cx="5376" cy="3216"/>
            </a:xfrm>
          </p:grpSpPr>
          <p:sp>
            <p:nvSpPr>
              <p:cNvPr id="21520"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21521" name="Rectangle 5"/>
              <p:cNvSpPr>
                <a:spLocks noChangeAspect="1" noChangeArrowheads="1"/>
              </p:cNvSpPr>
              <p:nvPr/>
            </p:nvSpPr>
            <p:spPr bwMode="auto">
              <a:xfrm>
                <a:off x="635" y="1032"/>
                <a:ext cx="1752"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Global Winds</a:t>
                </a:r>
              </a:p>
            </p:txBody>
          </p:sp>
        </p:grpSp>
        <p:grpSp>
          <p:nvGrpSpPr>
            <p:cNvPr id="21512" name="Group 6"/>
            <p:cNvGrpSpPr>
              <a:grpSpLocks/>
            </p:cNvGrpSpPr>
            <p:nvPr/>
          </p:nvGrpSpPr>
          <p:grpSpPr bwMode="auto">
            <a:xfrm>
              <a:off x="-10" y="0"/>
              <a:ext cx="5770" cy="901"/>
              <a:chOff x="-10" y="0"/>
              <a:chExt cx="5770" cy="901"/>
            </a:xfrm>
          </p:grpSpPr>
          <p:sp>
            <p:nvSpPr>
              <p:cNvPr id="21513"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21514" name="Group 8"/>
              <p:cNvGrpSpPr>
                <a:grpSpLocks/>
              </p:cNvGrpSpPr>
              <p:nvPr/>
            </p:nvGrpSpPr>
            <p:grpSpPr bwMode="auto">
              <a:xfrm>
                <a:off x="-10" y="0"/>
                <a:ext cx="5770" cy="86"/>
                <a:chOff x="-5" y="0"/>
                <a:chExt cx="5770" cy="86"/>
              </a:xfrm>
            </p:grpSpPr>
            <p:sp>
              <p:nvSpPr>
                <p:cNvPr id="21518"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3882"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21515" name="Group 11"/>
              <p:cNvGrpSpPr>
                <a:grpSpLocks/>
              </p:cNvGrpSpPr>
              <p:nvPr/>
            </p:nvGrpSpPr>
            <p:grpSpPr bwMode="auto">
              <a:xfrm>
                <a:off x="-5" y="768"/>
                <a:ext cx="5760" cy="133"/>
                <a:chOff x="1" y="768"/>
                <a:chExt cx="5760" cy="133"/>
              </a:xfrm>
            </p:grpSpPr>
            <p:sp>
              <p:nvSpPr>
                <p:cNvPr id="21516"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3885"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21507"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200" b="1" smtClean="0">
                <a:solidFill>
                  <a:srgbClr val="FFD600"/>
                </a:solidFill>
                <a:cs typeface="Times New Roman" pitchFamily="18" charset="0"/>
              </a:rPr>
              <a:t>19.2</a:t>
            </a:r>
            <a:r>
              <a:rPr lang="en-US" sz="4200" b="1" smtClean="0">
                <a:cs typeface="Times New Roman" pitchFamily="18" charset="0"/>
              </a:rPr>
              <a:t>  Pressure Centers and Winds    </a:t>
            </a:r>
            <a:endParaRPr lang="en-US" smtClean="0"/>
          </a:p>
        </p:txBody>
      </p:sp>
      <p:sp>
        <p:nvSpPr>
          <p:cNvPr id="21508" name="Rectangle 15"/>
          <p:cNvSpPr>
            <a:spLocks noChangeArrowheads="1"/>
          </p:cNvSpPr>
          <p:nvPr/>
        </p:nvSpPr>
        <p:spPr bwMode="auto">
          <a:xfrm>
            <a:off x="1260475" y="2151063"/>
            <a:ext cx="7623175" cy="222726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The atmosphere balances these differences by acting as a giant heat-transfer system. This system moves warm air toward high latitudes and cool air toward the equator.</a:t>
            </a:r>
          </a:p>
        </p:txBody>
      </p:sp>
      <p:sp>
        <p:nvSpPr>
          <p:cNvPr id="21509" name="Rectangle 17"/>
          <p:cNvSpPr>
            <a:spLocks noChangeArrowheads="1"/>
          </p:cNvSpPr>
          <p:nvPr/>
        </p:nvSpPr>
        <p:spPr bwMode="auto">
          <a:xfrm>
            <a:off x="1222375" y="4397375"/>
            <a:ext cx="7623175" cy="519113"/>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Non-Rotating Earth Model</a:t>
            </a:r>
          </a:p>
        </p:txBody>
      </p:sp>
      <p:sp>
        <p:nvSpPr>
          <p:cNvPr id="21510" name="Rectangle 18"/>
          <p:cNvSpPr>
            <a:spLocks noChangeArrowheads="1"/>
          </p:cNvSpPr>
          <p:nvPr/>
        </p:nvSpPr>
        <p:spPr bwMode="auto">
          <a:xfrm>
            <a:off x="1724025" y="4930775"/>
            <a:ext cx="7089775" cy="118745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On a hypothetical non-rotating planet with a smooth surface of either all land or all water, two large thermally produced cells would form.</a:t>
            </a:r>
            <a:endParaRPr lang="en-US" sz="2800">
              <a:latin typeface="Arial"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0" y="0"/>
            <a:ext cx="9159875" cy="1430338"/>
            <a:chOff x="-5" y="0"/>
            <a:chExt cx="5770" cy="901"/>
          </a:xfrm>
        </p:grpSpPr>
        <p:sp>
          <p:nvSpPr>
            <p:cNvPr id="22536"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22537" name="Group 4"/>
            <p:cNvGrpSpPr>
              <a:grpSpLocks/>
            </p:cNvGrpSpPr>
            <p:nvPr/>
          </p:nvGrpSpPr>
          <p:grpSpPr bwMode="auto">
            <a:xfrm>
              <a:off x="-5" y="0"/>
              <a:ext cx="5770" cy="86"/>
              <a:chOff x="-5" y="0"/>
              <a:chExt cx="5770" cy="86"/>
            </a:xfrm>
          </p:grpSpPr>
          <p:sp>
            <p:nvSpPr>
              <p:cNvPr id="22541"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4902"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22538" name="Group 7"/>
            <p:cNvGrpSpPr>
              <a:grpSpLocks/>
            </p:cNvGrpSpPr>
            <p:nvPr/>
          </p:nvGrpSpPr>
          <p:grpSpPr bwMode="auto">
            <a:xfrm>
              <a:off x="0" y="768"/>
              <a:ext cx="5760" cy="133"/>
              <a:chOff x="1" y="768"/>
              <a:chExt cx="5760" cy="133"/>
            </a:xfrm>
          </p:grpSpPr>
          <p:sp>
            <p:nvSpPr>
              <p:cNvPr id="22539"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4905"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22531"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sz="4000" b="1" smtClean="0">
                <a:cs typeface="Times New Roman" pitchFamily="18" charset="0"/>
              </a:rPr>
              <a:t>Circulation on a Non-Rotating Earth</a:t>
            </a:r>
            <a:endParaRPr lang="en-US" sz="2800" smtClean="0">
              <a:solidFill>
                <a:schemeClr val="tx1"/>
              </a:solidFill>
              <a:cs typeface="Times New Roman" pitchFamily="18" charset="0"/>
            </a:endParaRPr>
          </a:p>
        </p:txBody>
      </p:sp>
      <p:grpSp>
        <p:nvGrpSpPr>
          <p:cNvPr id="22532" name="Group 14"/>
          <p:cNvGrpSpPr>
            <a:grpSpLocks/>
          </p:cNvGrpSpPr>
          <p:nvPr/>
        </p:nvGrpSpPr>
        <p:grpSpPr bwMode="auto">
          <a:xfrm>
            <a:off x="260350" y="2039938"/>
            <a:ext cx="4921250" cy="4037012"/>
            <a:chOff x="956" y="1003"/>
            <a:chExt cx="3848" cy="3120"/>
          </a:xfrm>
        </p:grpSpPr>
        <p:sp>
          <p:nvSpPr>
            <p:cNvPr id="22534" name="AutoShape 11"/>
            <p:cNvSpPr>
              <a:spLocks noChangeAspect="1" noChangeArrowheads="1"/>
            </p:cNvSpPr>
            <p:nvPr/>
          </p:nvSpPr>
          <p:spPr bwMode="auto">
            <a:xfrm>
              <a:off x="956" y="1003"/>
              <a:ext cx="3848" cy="3120"/>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22535" name="Picture 13"/>
            <p:cNvPicPr>
              <a:picLocks noChangeAspect="1" noChangeArrowheads="1"/>
            </p:cNvPicPr>
            <p:nvPr/>
          </p:nvPicPr>
          <p:blipFill>
            <a:blip r:embed="rId3" cstate="print"/>
            <a:srcRect/>
            <a:stretch>
              <a:fillRect/>
            </a:stretch>
          </p:blipFill>
          <p:spPr bwMode="auto">
            <a:xfrm>
              <a:off x="1257" y="1115"/>
              <a:ext cx="3246" cy="2895"/>
            </a:xfrm>
            <a:prstGeom prst="rect">
              <a:avLst/>
            </a:prstGeom>
            <a:noFill/>
            <a:ln w="9525">
              <a:noFill/>
              <a:miter lim="800000"/>
              <a:headEnd/>
              <a:tailEnd/>
            </a:ln>
          </p:spPr>
        </p:pic>
      </p:grpSp>
      <p:sp>
        <p:nvSpPr>
          <p:cNvPr id="15" name="TextBox 14"/>
          <p:cNvSpPr txBox="1"/>
          <p:nvPr/>
        </p:nvSpPr>
        <p:spPr>
          <a:xfrm>
            <a:off x="5562600" y="1666875"/>
            <a:ext cx="3400425" cy="4894263"/>
          </a:xfrm>
          <a:prstGeom prst="rect">
            <a:avLst/>
          </a:prstGeom>
          <a:noFill/>
        </p:spPr>
        <p:txBody>
          <a:bodyPr>
            <a:spAutoFit/>
          </a:bodyPr>
          <a:lstStyle/>
          <a:p>
            <a:pPr>
              <a:buFont typeface="Arial" pitchFamily="34" charset="0"/>
              <a:buChar char="•"/>
              <a:defRPr/>
            </a:pPr>
            <a:r>
              <a:rPr lang="en-US" dirty="0">
                <a:latin typeface="+mj-lt"/>
              </a:rPr>
              <a:t> Heated air at the equator would rise until it reached the Tropopause.</a:t>
            </a:r>
          </a:p>
          <a:p>
            <a:pPr>
              <a:defRPr/>
            </a:pPr>
            <a:endParaRPr lang="en-US" dirty="0">
              <a:latin typeface="+mj-lt"/>
            </a:endParaRPr>
          </a:p>
          <a:p>
            <a:pPr>
              <a:buFont typeface="Arial" pitchFamily="34" charset="0"/>
              <a:buChar char="•"/>
              <a:defRPr/>
            </a:pPr>
            <a:r>
              <a:rPr lang="en-US" dirty="0">
                <a:latin typeface="+mj-lt"/>
              </a:rPr>
              <a:t> Eventually the upper-level airflow would reach the poles, sink, spread out in all directions at the surface, and move back toward the equator.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2"/>
          <p:cNvGrpSpPr>
            <a:grpSpLocks/>
          </p:cNvGrpSpPr>
          <p:nvPr/>
        </p:nvGrpSpPr>
        <p:grpSpPr bwMode="auto">
          <a:xfrm>
            <a:off x="-4763" y="0"/>
            <a:ext cx="9159876" cy="6629400"/>
            <a:chOff x="-10" y="0"/>
            <a:chExt cx="5770" cy="4176"/>
          </a:xfrm>
        </p:grpSpPr>
        <p:grpSp>
          <p:nvGrpSpPr>
            <p:cNvPr id="23560" name="Group 3"/>
            <p:cNvGrpSpPr>
              <a:grpSpLocks/>
            </p:cNvGrpSpPr>
            <p:nvPr/>
          </p:nvGrpSpPr>
          <p:grpSpPr bwMode="auto">
            <a:xfrm>
              <a:off x="192" y="960"/>
              <a:ext cx="5376" cy="3216"/>
              <a:chOff x="192" y="960"/>
              <a:chExt cx="5376" cy="3216"/>
            </a:xfrm>
          </p:grpSpPr>
          <p:sp>
            <p:nvSpPr>
              <p:cNvPr id="23569"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23570" name="Rectangle 5"/>
              <p:cNvSpPr>
                <a:spLocks noChangeAspect="1" noChangeArrowheads="1"/>
              </p:cNvSpPr>
              <p:nvPr/>
            </p:nvSpPr>
            <p:spPr bwMode="auto">
              <a:xfrm>
                <a:off x="635" y="1032"/>
                <a:ext cx="1752"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Global Winds</a:t>
                </a:r>
              </a:p>
            </p:txBody>
          </p:sp>
        </p:grpSp>
        <p:grpSp>
          <p:nvGrpSpPr>
            <p:cNvPr id="23561" name="Group 6"/>
            <p:cNvGrpSpPr>
              <a:grpSpLocks/>
            </p:cNvGrpSpPr>
            <p:nvPr/>
          </p:nvGrpSpPr>
          <p:grpSpPr bwMode="auto">
            <a:xfrm>
              <a:off x="-10" y="0"/>
              <a:ext cx="5770" cy="901"/>
              <a:chOff x="-10" y="0"/>
              <a:chExt cx="5770" cy="901"/>
            </a:xfrm>
          </p:grpSpPr>
          <p:sp>
            <p:nvSpPr>
              <p:cNvPr id="23562"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23563" name="Group 8"/>
              <p:cNvGrpSpPr>
                <a:grpSpLocks/>
              </p:cNvGrpSpPr>
              <p:nvPr/>
            </p:nvGrpSpPr>
            <p:grpSpPr bwMode="auto">
              <a:xfrm>
                <a:off x="-10" y="0"/>
                <a:ext cx="5770" cy="86"/>
                <a:chOff x="-5" y="0"/>
                <a:chExt cx="5770" cy="86"/>
              </a:xfrm>
            </p:grpSpPr>
            <p:sp>
              <p:nvSpPr>
                <p:cNvPr id="23567"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6954"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23564" name="Group 11"/>
              <p:cNvGrpSpPr>
                <a:grpSpLocks/>
              </p:cNvGrpSpPr>
              <p:nvPr/>
            </p:nvGrpSpPr>
            <p:grpSpPr bwMode="auto">
              <a:xfrm>
                <a:off x="-5" y="768"/>
                <a:ext cx="5760" cy="133"/>
                <a:chOff x="1" y="768"/>
                <a:chExt cx="5760" cy="133"/>
              </a:xfrm>
            </p:grpSpPr>
            <p:sp>
              <p:nvSpPr>
                <p:cNvPr id="23565"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6957"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23555"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200" b="1" smtClean="0">
                <a:solidFill>
                  <a:srgbClr val="FFD600"/>
                </a:solidFill>
                <a:cs typeface="Times New Roman" pitchFamily="18" charset="0"/>
              </a:rPr>
              <a:t>19.2 </a:t>
            </a:r>
            <a:r>
              <a:rPr lang="en-US" sz="4200" b="1" smtClean="0">
                <a:cs typeface="Times New Roman" pitchFamily="18" charset="0"/>
              </a:rPr>
              <a:t> Pressure Centers and Winds    </a:t>
            </a:r>
            <a:endParaRPr lang="en-US" smtClean="0"/>
          </a:p>
        </p:txBody>
      </p:sp>
      <p:sp>
        <p:nvSpPr>
          <p:cNvPr id="23556" name="Rectangle 15"/>
          <p:cNvSpPr>
            <a:spLocks noChangeArrowheads="1"/>
          </p:cNvSpPr>
          <p:nvPr/>
        </p:nvSpPr>
        <p:spPr bwMode="auto">
          <a:xfrm>
            <a:off x="1260475" y="2163763"/>
            <a:ext cx="7623175" cy="519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Rotating Earth Model</a:t>
            </a:r>
          </a:p>
        </p:txBody>
      </p:sp>
      <p:sp>
        <p:nvSpPr>
          <p:cNvPr id="23557" name="Rectangle 17"/>
          <p:cNvSpPr>
            <a:spLocks noChangeArrowheads="1"/>
          </p:cNvSpPr>
          <p:nvPr/>
        </p:nvSpPr>
        <p:spPr bwMode="auto">
          <a:xfrm>
            <a:off x="1736725" y="2605088"/>
            <a:ext cx="7178675" cy="1144587"/>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sz="2300">
                <a:latin typeface="Arial" charset="0"/>
                <a:sym typeface="Wingdings" pitchFamily="2" charset="2"/>
              </a:rPr>
              <a:t>•  </a:t>
            </a:r>
            <a:r>
              <a:rPr lang="en-US" sz="2300">
                <a:latin typeface="Arial" charset="0"/>
                <a:cs typeface="Times New Roman" pitchFamily="18" charset="0"/>
              </a:rPr>
              <a:t>If the effect of rotation were added to the global circulation model, the two-cell convection system would break down into smaller cells.</a:t>
            </a:r>
          </a:p>
        </p:txBody>
      </p:sp>
      <p:sp>
        <p:nvSpPr>
          <p:cNvPr id="23558" name="Rectangle 18"/>
          <p:cNvSpPr>
            <a:spLocks noChangeArrowheads="1"/>
          </p:cNvSpPr>
          <p:nvPr/>
        </p:nvSpPr>
        <p:spPr bwMode="auto">
          <a:xfrm>
            <a:off x="1736725" y="3714750"/>
            <a:ext cx="7178675" cy="1154113"/>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sz="2300">
                <a:latin typeface="Arial" charset="0"/>
                <a:sym typeface="Wingdings" pitchFamily="2" charset="2"/>
              </a:rPr>
              <a:t>•  </a:t>
            </a:r>
            <a:r>
              <a:rPr lang="en-US" sz="2300">
                <a:latin typeface="Arial" charset="0"/>
                <a:cs typeface="Times New Roman" pitchFamily="18" charset="0"/>
              </a:rPr>
              <a:t>Near the equator, rising air produces a pressure</a:t>
            </a:r>
          </a:p>
          <a:p>
            <a:pPr marL="292100" indent="-292100">
              <a:buClr>
                <a:srgbClr val="389700"/>
              </a:buClr>
              <a:buFont typeface="Monotype Sorts" charset="2"/>
              <a:buNone/>
            </a:pPr>
            <a:r>
              <a:rPr lang="en-US" sz="2300">
                <a:latin typeface="Arial" charset="0"/>
                <a:cs typeface="Times New Roman" pitchFamily="18" charset="0"/>
              </a:rPr>
              <a:t>	Zone known as the equatorial low – a region characterized by abundant precipitation.</a:t>
            </a:r>
          </a:p>
        </p:txBody>
      </p:sp>
      <p:sp>
        <p:nvSpPr>
          <p:cNvPr id="23559" name="Rectangle 19"/>
          <p:cNvSpPr>
            <a:spLocks noChangeArrowheads="1"/>
          </p:cNvSpPr>
          <p:nvPr/>
        </p:nvSpPr>
        <p:spPr bwMode="auto">
          <a:xfrm>
            <a:off x="1727200" y="4927600"/>
            <a:ext cx="7026275" cy="1508125"/>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sz="2300">
                <a:latin typeface="Arial" charset="0"/>
                <a:sym typeface="Wingdings" pitchFamily="2" charset="2"/>
              </a:rPr>
              <a:t>•	20-30 degrees, north or south latitude, the sinking air and its associated heating due to compression produce hot, arid conditions – the center of this zone of sinking dry air is the subtropical high.</a:t>
            </a:r>
            <a:endParaRPr lang="en-US" sz="2300">
              <a:latin typeface="Arial"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8"/>
          <p:cNvSpPr>
            <a:spLocks noChangeArrowheads="1"/>
          </p:cNvSpPr>
          <p:nvPr/>
        </p:nvSpPr>
        <p:spPr bwMode="auto">
          <a:xfrm>
            <a:off x="774700" y="466725"/>
            <a:ext cx="7178675" cy="1495425"/>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sz="2300">
                <a:latin typeface="Arial" charset="0"/>
                <a:sym typeface="Wingdings" pitchFamily="2" charset="2"/>
              </a:rPr>
              <a:t>•  </a:t>
            </a:r>
            <a:r>
              <a:rPr lang="en-US" sz="2300" b="1">
                <a:latin typeface="Arial" charset="0"/>
                <a:cs typeface="Times New Roman" pitchFamily="18" charset="0"/>
              </a:rPr>
              <a:t>Trade winds</a:t>
            </a:r>
            <a:r>
              <a:rPr lang="en-US" sz="2300">
                <a:latin typeface="Arial" charset="0"/>
                <a:cs typeface="Times New Roman" pitchFamily="18" charset="0"/>
              </a:rPr>
              <a:t> are two belts of winds that blow almost constantly from easterly directions and are located on the north and south sides of the subtropical highs.</a:t>
            </a:r>
          </a:p>
        </p:txBody>
      </p:sp>
      <p:sp>
        <p:nvSpPr>
          <p:cNvPr id="24579" name="Rectangle 19"/>
          <p:cNvSpPr>
            <a:spLocks noChangeArrowheads="1"/>
          </p:cNvSpPr>
          <p:nvPr/>
        </p:nvSpPr>
        <p:spPr bwMode="auto">
          <a:xfrm>
            <a:off x="822325" y="2203450"/>
            <a:ext cx="7026275" cy="1144588"/>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sz="2300">
                <a:latin typeface="Arial" charset="0"/>
                <a:sym typeface="Wingdings" pitchFamily="2" charset="2"/>
              </a:rPr>
              <a:t>•  </a:t>
            </a:r>
            <a:r>
              <a:rPr lang="en-US" sz="2300" b="1">
                <a:latin typeface="Arial" charset="0"/>
                <a:cs typeface="Times New Roman" pitchFamily="18" charset="0"/>
              </a:rPr>
              <a:t>Westerlies</a:t>
            </a:r>
            <a:r>
              <a:rPr lang="en-US" sz="2300">
                <a:latin typeface="Arial" charset="0"/>
                <a:cs typeface="Times New Roman" pitchFamily="18" charset="0"/>
              </a:rPr>
              <a:t> are the dominant west-to-east motion of the atmosphere that characterizes the regions on the poleward side of the subtropical highs.</a:t>
            </a:r>
          </a:p>
        </p:txBody>
      </p:sp>
      <p:sp>
        <p:nvSpPr>
          <p:cNvPr id="24580" name="Rectangle 19"/>
          <p:cNvSpPr>
            <a:spLocks noChangeArrowheads="1"/>
          </p:cNvSpPr>
          <p:nvPr/>
        </p:nvSpPr>
        <p:spPr bwMode="auto">
          <a:xfrm>
            <a:off x="803275" y="3524250"/>
            <a:ext cx="7089775" cy="118745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b="1">
                <a:latin typeface="Arial" charset="0"/>
                <a:cs typeface="Times New Roman" pitchFamily="18" charset="0"/>
              </a:rPr>
              <a:t>Polar easterlies</a:t>
            </a:r>
            <a:r>
              <a:rPr lang="en-US">
                <a:latin typeface="Arial" charset="0"/>
                <a:cs typeface="Times New Roman" pitchFamily="18" charset="0"/>
              </a:rPr>
              <a:t> are winds that blow from the polar high toward the subpolar low. These winds are not constant like the trade winds.</a:t>
            </a:r>
            <a:endParaRPr lang="en-US" sz="2800">
              <a:latin typeface="Arial" charset="0"/>
              <a:cs typeface="Times New Roman" pitchFamily="18" charset="0"/>
            </a:endParaRPr>
          </a:p>
        </p:txBody>
      </p:sp>
      <p:sp>
        <p:nvSpPr>
          <p:cNvPr id="24581" name="Rectangle 20"/>
          <p:cNvSpPr>
            <a:spLocks noChangeArrowheads="1"/>
          </p:cNvSpPr>
          <p:nvPr/>
        </p:nvSpPr>
        <p:spPr bwMode="auto">
          <a:xfrm>
            <a:off x="803275" y="4959350"/>
            <a:ext cx="7089775" cy="118745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A</a:t>
            </a:r>
            <a:r>
              <a:rPr lang="en-US" b="1">
                <a:latin typeface="Arial" charset="0"/>
                <a:cs typeface="Times New Roman" pitchFamily="18" charset="0"/>
              </a:rPr>
              <a:t> polar front</a:t>
            </a:r>
            <a:r>
              <a:rPr lang="en-US">
                <a:latin typeface="Arial" charset="0"/>
                <a:cs typeface="Times New Roman" pitchFamily="18" charset="0"/>
              </a:rPr>
              <a:t> is a stormy frontal zone separating cold air masses of polar origin from warm air masses of tropical origin.</a:t>
            </a:r>
            <a:endParaRPr lang="en-US" sz="2800">
              <a:latin typeface="Arial"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
          <p:cNvGrpSpPr>
            <a:grpSpLocks/>
          </p:cNvGrpSpPr>
          <p:nvPr/>
        </p:nvGrpSpPr>
        <p:grpSpPr bwMode="auto">
          <a:xfrm>
            <a:off x="0" y="0"/>
            <a:ext cx="9159875" cy="1430338"/>
            <a:chOff x="-5" y="0"/>
            <a:chExt cx="5770" cy="901"/>
          </a:xfrm>
        </p:grpSpPr>
        <p:sp>
          <p:nvSpPr>
            <p:cNvPr id="25608"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25609" name="Group 4"/>
            <p:cNvGrpSpPr>
              <a:grpSpLocks/>
            </p:cNvGrpSpPr>
            <p:nvPr/>
          </p:nvGrpSpPr>
          <p:grpSpPr bwMode="auto">
            <a:xfrm>
              <a:off x="-5" y="0"/>
              <a:ext cx="5770" cy="86"/>
              <a:chOff x="-5" y="0"/>
              <a:chExt cx="5770" cy="86"/>
            </a:xfrm>
          </p:grpSpPr>
          <p:sp>
            <p:nvSpPr>
              <p:cNvPr id="25613"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8998"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25610" name="Group 7"/>
            <p:cNvGrpSpPr>
              <a:grpSpLocks/>
            </p:cNvGrpSpPr>
            <p:nvPr/>
          </p:nvGrpSpPr>
          <p:grpSpPr bwMode="auto">
            <a:xfrm>
              <a:off x="0" y="768"/>
              <a:ext cx="5760" cy="133"/>
              <a:chOff x="1" y="768"/>
              <a:chExt cx="5760" cy="133"/>
            </a:xfrm>
          </p:grpSpPr>
          <p:sp>
            <p:nvSpPr>
              <p:cNvPr id="25611"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09001"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25603"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cs typeface="Times New Roman" pitchFamily="18" charset="0"/>
              </a:rPr>
              <a:t>Circulation on a Rotating Earth</a:t>
            </a:r>
            <a:endParaRPr lang="en-US" sz="2800" smtClean="0">
              <a:solidFill>
                <a:schemeClr val="tx1"/>
              </a:solidFill>
              <a:cs typeface="Times New Roman" pitchFamily="18" charset="0"/>
            </a:endParaRPr>
          </a:p>
        </p:txBody>
      </p:sp>
      <p:grpSp>
        <p:nvGrpSpPr>
          <p:cNvPr id="25604" name="Group 14"/>
          <p:cNvGrpSpPr>
            <a:grpSpLocks/>
          </p:cNvGrpSpPr>
          <p:nvPr/>
        </p:nvGrpSpPr>
        <p:grpSpPr bwMode="auto">
          <a:xfrm>
            <a:off x="2555875" y="1481138"/>
            <a:ext cx="6146800" cy="5029200"/>
            <a:chOff x="944" y="987"/>
            <a:chExt cx="3872" cy="3168"/>
          </a:xfrm>
        </p:grpSpPr>
        <p:sp>
          <p:nvSpPr>
            <p:cNvPr id="25606" name="AutoShape 11"/>
            <p:cNvSpPr>
              <a:spLocks noChangeAspect="1" noChangeArrowheads="1"/>
            </p:cNvSpPr>
            <p:nvPr/>
          </p:nvSpPr>
          <p:spPr bwMode="auto">
            <a:xfrm>
              <a:off x="944" y="987"/>
              <a:ext cx="3872" cy="3168"/>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25607" name="Picture 13"/>
            <p:cNvPicPr>
              <a:picLocks noChangeAspect="1" noChangeArrowheads="1"/>
            </p:cNvPicPr>
            <p:nvPr/>
          </p:nvPicPr>
          <p:blipFill>
            <a:blip r:embed="rId3" cstate="print"/>
            <a:srcRect/>
            <a:stretch>
              <a:fillRect/>
            </a:stretch>
          </p:blipFill>
          <p:spPr bwMode="auto">
            <a:xfrm>
              <a:off x="1237" y="1155"/>
              <a:ext cx="3286" cy="2833"/>
            </a:xfrm>
            <a:prstGeom prst="rect">
              <a:avLst/>
            </a:prstGeom>
            <a:noFill/>
            <a:ln w="9525">
              <a:noFill/>
              <a:miter lim="800000"/>
              <a:headEnd/>
              <a:tailEnd/>
            </a:ln>
          </p:spPr>
        </p:pic>
      </p:grpSp>
      <p:sp>
        <p:nvSpPr>
          <p:cNvPr id="25605" name="Rectangle 13"/>
          <p:cNvSpPr>
            <a:spLocks noChangeArrowheads="1"/>
          </p:cNvSpPr>
          <p:nvPr/>
        </p:nvSpPr>
        <p:spPr bwMode="auto">
          <a:xfrm>
            <a:off x="133350" y="6251575"/>
            <a:ext cx="4572000" cy="461963"/>
          </a:xfrm>
          <a:prstGeom prst="rect">
            <a:avLst/>
          </a:prstGeom>
          <a:noFill/>
          <a:ln w="9525">
            <a:noFill/>
            <a:miter lim="800000"/>
            <a:headEnd/>
            <a:tailEnd/>
          </a:ln>
        </p:spPr>
        <p:txBody>
          <a:bodyPr>
            <a:spAutoFit/>
          </a:bodyPr>
          <a:lstStyle/>
          <a:p>
            <a:r>
              <a:rPr lang="en-US">
                <a:hlinkClick r:id="rId4"/>
              </a:rPr>
              <a:t>global air circulation</a:t>
            </a: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Group 2"/>
          <p:cNvGrpSpPr>
            <a:grpSpLocks/>
          </p:cNvGrpSpPr>
          <p:nvPr/>
        </p:nvGrpSpPr>
        <p:grpSpPr bwMode="auto">
          <a:xfrm>
            <a:off x="-4763" y="0"/>
            <a:ext cx="9159876" cy="6629400"/>
            <a:chOff x="-10" y="0"/>
            <a:chExt cx="5770" cy="4176"/>
          </a:xfrm>
        </p:grpSpPr>
        <p:grpSp>
          <p:nvGrpSpPr>
            <p:cNvPr id="26631" name="Group 3"/>
            <p:cNvGrpSpPr>
              <a:grpSpLocks/>
            </p:cNvGrpSpPr>
            <p:nvPr/>
          </p:nvGrpSpPr>
          <p:grpSpPr bwMode="auto">
            <a:xfrm>
              <a:off x="192" y="960"/>
              <a:ext cx="5376" cy="3216"/>
              <a:chOff x="192" y="960"/>
              <a:chExt cx="5376" cy="3216"/>
            </a:xfrm>
          </p:grpSpPr>
          <p:sp>
            <p:nvSpPr>
              <p:cNvPr id="26640"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26641" name="Rectangle 5"/>
              <p:cNvSpPr>
                <a:spLocks noChangeAspect="1" noChangeArrowheads="1"/>
              </p:cNvSpPr>
              <p:nvPr/>
            </p:nvSpPr>
            <p:spPr bwMode="auto">
              <a:xfrm>
                <a:off x="635" y="1032"/>
                <a:ext cx="1752"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Global Winds</a:t>
                </a:r>
              </a:p>
            </p:txBody>
          </p:sp>
        </p:grpSp>
        <p:grpSp>
          <p:nvGrpSpPr>
            <p:cNvPr id="26632" name="Group 6"/>
            <p:cNvGrpSpPr>
              <a:grpSpLocks/>
            </p:cNvGrpSpPr>
            <p:nvPr/>
          </p:nvGrpSpPr>
          <p:grpSpPr bwMode="auto">
            <a:xfrm>
              <a:off x="-10" y="0"/>
              <a:ext cx="5770" cy="901"/>
              <a:chOff x="-10" y="0"/>
              <a:chExt cx="5770" cy="901"/>
            </a:xfrm>
          </p:grpSpPr>
          <p:sp>
            <p:nvSpPr>
              <p:cNvPr id="26633"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26634" name="Group 8"/>
              <p:cNvGrpSpPr>
                <a:grpSpLocks/>
              </p:cNvGrpSpPr>
              <p:nvPr/>
            </p:nvGrpSpPr>
            <p:grpSpPr bwMode="auto">
              <a:xfrm>
                <a:off x="-10" y="0"/>
                <a:ext cx="5770" cy="86"/>
                <a:chOff x="-5" y="0"/>
                <a:chExt cx="5770" cy="86"/>
              </a:xfrm>
            </p:grpSpPr>
            <p:sp>
              <p:nvSpPr>
                <p:cNvPr id="26638"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1050"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26635" name="Group 11"/>
              <p:cNvGrpSpPr>
                <a:grpSpLocks/>
              </p:cNvGrpSpPr>
              <p:nvPr/>
            </p:nvGrpSpPr>
            <p:grpSpPr bwMode="auto">
              <a:xfrm>
                <a:off x="-5" y="768"/>
                <a:ext cx="5760" cy="133"/>
                <a:chOff x="1" y="768"/>
                <a:chExt cx="5760" cy="133"/>
              </a:xfrm>
            </p:grpSpPr>
            <p:sp>
              <p:nvSpPr>
                <p:cNvPr id="26636"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1053"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26627"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200" b="1" smtClean="0">
                <a:solidFill>
                  <a:srgbClr val="FFD600"/>
                </a:solidFill>
                <a:cs typeface="Times New Roman" pitchFamily="18" charset="0"/>
              </a:rPr>
              <a:t>19.2 </a:t>
            </a:r>
            <a:r>
              <a:rPr lang="en-US" sz="4200" b="1" smtClean="0">
                <a:cs typeface="Times New Roman" pitchFamily="18" charset="0"/>
              </a:rPr>
              <a:t> Pressure Centers and Winds    </a:t>
            </a:r>
            <a:endParaRPr lang="en-US" smtClean="0"/>
          </a:p>
        </p:txBody>
      </p:sp>
      <p:sp>
        <p:nvSpPr>
          <p:cNvPr id="26628" name="Rectangle 15"/>
          <p:cNvSpPr>
            <a:spLocks noChangeArrowheads="1"/>
          </p:cNvSpPr>
          <p:nvPr/>
        </p:nvSpPr>
        <p:spPr bwMode="auto">
          <a:xfrm>
            <a:off x="1260475" y="2163763"/>
            <a:ext cx="7623175" cy="519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Influence of Continents</a:t>
            </a:r>
          </a:p>
        </p:txBody>
      </p:sp>
      <p:sp>
        <p:nvSpPr>
          <p:cNvPr id="26629" name="Rectangle 16"/>
          <p:cNvSpPr>
            <a:spLocks noChangeArrowheads="1"/>
          </p:cNvSpPr>
          <p:nvPr/>
        </p:nvSpPr>
        <p:spPr bwMode="auto">
          <a:xfrm>
            <a:off x="1736725" y="2625725"/>
            <a:ext cx="7102475" cy="1846263"/>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sz="2300">
                <a:latin typeface="Arial" charset="0"/>
                <a:sym typeface="Wingdings" pitchFamily="2" charset="2"/>
              </a:rPr>
              <a:t>•  </a:t>
            </a:r>
            <a:r>
              <a:rPr lang="en-US" sz="2300">
                <a:latin typeface="Arial" charset="0"/>
                <a:cs typeface="Times New Roman" pitchFamily="18" charset="0"/>
              </a:rPr>
              <a:t>The only truly continuous pressure belt is the subpolar low in the Southern Hemisphere. In the Northern Hemisphere, where land masses break up the ocean surface, large seasonal temperature differences disrupt the pressure pattern.</a:t>
            </a:r>
          </a:p>
        </p:txBody>
      </p:sp>
      <p:sp>
        <p:nvSpPr>
          <p:cNvPr id="26630" name="Rectangle 17"/>
          <p:cNvSpPr>
            <a:spLocks noChangeArrowheads="1"/>
          </p:cNvSpPr>
          <p:nvPr/>
        </p:nvSpPr>
        <p:spPr bwMode="auto">
          <a:xfrm>
            <a:off x="1736725" y="4448175"/>
            <a:ext cx="7102475" cy="1846263"/>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sz="2300">
                <a:latin typeface="Arial" charset="0"/>
                <a:sym typeface="Wingdings" pitchFamily="2" charset="2"/>
              </a:rPr>
              <a:t>•  </a:t>
            </a:r>
            <a:r>
              <a:rPr lang="en-US" sz="2300" b="1">
                <a:latin typeface="Arial" charset="0"/>
                <a:cs typeface="Times New Roman" pitchFamily="18" charset="0"/>
              </a:rPr>
              <a:t>Monsoons</a:t>
            </a:r>
            <a:r>
              <a:rPr lang="en-US" sz="2300">
                <a:latin typeface="Arial" charset="0"/>
                <a:cs typeface="Times New Roman" pitchFamily="18" charset="0"/>
              </a:rPr>
              <a:t> are the seasonal reversal of wind direction associated with large continents, especially Asia. In winter, the wind blows from land to sea. In summer, the wind blows from sea to land.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Group 2"/>
          <p:cNvGrpSpPr>
            <a:grpSpLocks/>
          </p:cNvGrpSpPr>
          <p:nvPr/>
        </p:nvGrpSpPr>
        <p:grpSpPr bwMode="auto">
          <a:xfrm>
            <a:off x="0" y="0"/>
            <a:ext cx="9159875" cy="1430338"/>
            <a:chOff x="-5" y="0"/>
            <a:chExt cx="5770" cy="901"/>
          </a:xfrm>
        </p:grpSpPr>
        <p:sp>
          <p:nvSpPr>
            <p:cNvPr id="27656"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27657" name="Group 4"/>
            <p:cNvGrpSpPr>
              <a:grpSpLocks/>
            </p:cNvGrpSpPr>
            <p:nvPr/>
          </p:nvGrpSpPr>
          <p:grpSpPr bwMode="auto">
            <a:xfrm>
              <a:off x="-5" y="0"/>
              <a:ext cx="5770" cy="86"/>
              <a:chOff x="-5" y="0"/>
              <a:chExt cx="5770" cy="86"/>
            </a:xfrm>
          </p:grpSpPr>
          <p:sp>
            <p:nvSpPr>
              <p:cNvPr id="27661"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2070"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27658" name="Group 7"/>
            <p:cNvGrpSpPr>
              <a:grpSpLocks/>
            </p:cNvGrpSpPr>
            <p:nvPr/>
          </p:nvGrpSpPr>
          <p:grpSpPr bwMode="auto">
            <a:xfrm>
              <a:off x="0" y="768"/>
              <a:ext cx="5760" cy="133"/>
              <a:chOff x="1" y="768"/>
              <a:chExt cx="5760" cy="133"/>
            </a:xfrm>
          </p:grpSpPr>
          <p:sp>
            <p:nvSpPr>
              <p:cNvPr id="27659"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2073"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27651"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cs typeface="Times New Roman" pitchFamily="18" charset="0"/>
              </a:rPr>
              <a:t>Surface Pressure</a:t>
            </a:r>
            <a:endParaRPr lang="en-US" sz="2800" smtClean="0">
              <a:solidFill>
                <a:schemeClr val="tx1"/>
              </a:solidFill>
              <a:cs typeface="Times New Roman" pitchFamily="18" charset="0"/>
            </a:endParaRPr>
          </a:p>
        </p:txBody>
      </p:sp>
      <p:grpSp>
        <p:nvGrpSpPr>
          <p:cNvPr id="27652" name="Group 15"/>
          <p:cNvGrpSpPr>
            <a:grpSpLocks/>
          </p:cNvGrpSpPr>
          <p:nvPr/>
        </p:nvGrpSpPr>
        <p:grpSpPr bwMode="auto">
          <a:xfrm>
            <a:off x="419100" y="1566863"/>
            <a:ext cx="8134350" cy="3405187"/>
            <a:chOff x="192" y="987"/>
            <a:chExt cx="5376" cy="3160"/>
          </a:xfrm>
        </p:grpSpPr>
        <p:sp>
          <p:nvSpPr>
            <p:cNvPr id="27654" name="AutoShape 11"/>
            <p:cNvSpPr>
              <a:spLocks noChangeAspect="1" noChangeArrowheads="1"/>
            </p:cNvSpPr>
            <p:nvPr/>
          </p:nvSpPr>
          <p:spPr bwMode="auto">
            <a:xfrm>
              <a:off x="192" y="987"/>
              <a:ext cx="5376" cy="3160"/>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27655" name="Picture 14">
              <a:hlinkClick r:id="rId3"/>
            </p:cNvPr>
            <p:cNvPicPr>
              <a:picLocks noChangeAspect="1" noChangeArrowheads="1"/>
            </p:cNvPicPr>
            <p:nvPr/>
          </p:nvPicPr>
          <p:blipFill>
            <a:blip r:embed="rId4" cstate="print"/>
            <a:srcRect/>
            <a:stretch>
              <a:fillRect/>
            </a:stretch>
          </p:blipFill>
          <p:spPr bwMode="auto">
            <a:xfrm>
              <a:off x="456" y="1141"/>
              <a:ext cx="4849" cy="2852"/>
            </a:xfrm>
            <a:prstGeom prst="rect">
              <a:avLst/>
            </a:prstGeom>
            <a:noFill/>
            <a:ln w="9525">
              <a:noFill/>
              <a:miter lim="800000"/>
              <a:headEnd/>
              <a:tailEnd/>
            </a:ln>
          </p:spPr>
        </p:pic>
      </p:grpSp>
      <p:sp>
        <p:nvSpPr>
          <p:cNvPr id="14" name="TextBox 13"/>
          <p:cNvSpPr txBox="1"/>
          <p:nvPr/>
        </p:nvSpPr>
        <p:spPr>
          <a:xfrm>
            <a:off x="342900" y="5133975"/>
            <a:ext cx="8534400" cy="1200150"/>
          </a:xfrm>
          <a:prstGeom prst="rect">
            <a:avLst/>
          </a:prstGeom>
          <a:noFill/>
        </p:spPr>
        <p:txBody>
          <a:bodyPr>
            <a:spAutoFit/>
          </a:bodyPr>
          <a:lstStyle/>
          <a:p>
            <a:pPr>
              <a:defRPr/>
            </a:pPr>
            <a:r>
              <a:rPr lang="en-US" dirty="0">
                <a:latin typeface="+mj-lt"/>
              </a:rPr>
              <a:t>The Intertropical Convergence Zone (ITCZ) is a zone of unstable air that forms along the equator where the northeast and southeast trade winds converge.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smtClean="0"/>
          </a:p>
        </p:txBody>
      </p:sp>
      <p:sp>
        <p:nvSpPr>
          <p:cNvPr id="3" name="TextBox 2"/>
          <p:cNvSpPr txBox="1"/>
          <p:nvPr/>
        </p:nvSpPr>
        <p:spPr>
          <a:xfrm>
            <a:off x="609600" y="2085975"/>
            <a:ext cx="7673975" cy="3416300"/>
          </a:xfrm>
          <a:prstGeom prst="rect">
            <a:avLst/>
          </a:prstGeom>
          <a:noFill/>
        </p:spPr>
        <p:txBody>
          <a:bodyPr wrap="none">
            <a:spAutoFit/>
          </a:bodyPr>
          <a:lstStyle/>
          <a:p>
            <a:pPr>
              <a:defRPr/>
            </a:pPr>
            <a:r>
              <a:rPr lang="en-US" sz="3600" dirty="0">
                <a:latin typeface="Times New Roman" charset="0"/>
              </a:rPr>
              <a:t>What are centers of low pressure called?</a:t>
            </a:r>
          </a:p>
          <a:p>
            <a:pPr>
              <a:defRPr/>
            </a:pPr>
            <a:endParaRPr lang="en-US" sz="3600" dirty="0">
              <a:latin typeface="Times New Roman" charset="0"/>
            </a:endParaRPr>
          </a:p>
          <a:p>
            <a:pPr marL="457200" indent="-457200">
              <a:buFontTx/>
              <a:buAutoNum type="alphaLcPeriod"/>
              <a:defRPr/>
            </a:pPr>
            <a:r>
              <a:rPr lang="en-US" sz="3600" dirty="0">
                <a:latin typeface="Times New Roman" charset="0"/>
              </a:rPr>
              <a:t>Air masses</a:t>
            </a:r>
          </a:p>
          <a:p>
            <a:pPr marL="457200" indent="-457200">
              <a:buFontTx/>
              <a:buAutoNum type="alphaLcPeriod"/>
              <a:defRPr/>
            </a:pPr>
            <a:r>
              <a:rPr lang="en-US" sz="3600" dirty="0">
                <a:latin typeface="Times New Roman" charset="0"/>
              </a:rPr>
              <a:t>Anticyclones</a:t>
            </a:r>
          </a:p>
          <a:p>
            <a:pPr marL="457200" indent="-457200">
              <a:buFontTx/>
              <a:buAutoNum type="alphaLcPeriod"/>
              <a:defRPr/>
            </a:pPr>
            <a:r>
              <a:rPr lang="en-US" sz="3600" dirty="0">
                <a:latin typeface="Times New Roman" charset="0"/>
              </a:rPr>
              <a:t>Cyclones</a:t>
            </a:r>
          </a:p>
          <a:p>
            <a:pPr marL="457200" indent="-457200">
              <a:buFontTx/>
              <a:buAutoNum type="alphaLcPeriod"/>
              <a:defRPr/>
            </a:pPr>
            <a:r>
              <a:rPr lang="en-US" sz="3600" dirty="0">
                <a:latin typeface="Times New Roman" charset="0"/>
              </a:rPr>
              <a:t>Jet streams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Group 2"/>
          <p:cNvGrpSpPr>
            <a:grpSpLocks/>
          </p:cNvGrpSpPr>
          <p:nvPr/>
        </p:nvGrpSpPr>
        <p:grpSpPr bwMode="auto">
          <a:xfrm>
            <a:off x="-4763" y="0"/>
            <a:ext cx="9159876" cy="6629400"/>
            <a:chOff x="-10" y="0"/>
            <a:chExt cx="5770" cy="4176"/>
          </a:xfrm>
        </p:grpSpPr>
        <p:grpSp>
          <p:nvGrpSpPr>
            <p:cNvPr id="5126" name="Group 3"/>
            <p:cNvGrpSpPr>
              <a:grpSpLocks/>
            </p:cNvGrpSpPr>
            <p:nvPr/>
          </p:nvGrpSpPr>
          <p:grpSpPr bwMode="auto">
            <a:xfrm>
              <a:off x="192" y="960"/>
              <a:ext cx="5376" cy="3216"/>
              <a:chOff x="192" y="960"/>
              <a:chExt cx="5376" cy="3216"/>
            </a:xfrm>
          </p:grpSpPr>
          <p:sp>
            <p:nvSpPr>
              <p:cNvPr id="5135"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5136" name="Rectangle 5"/>
              <p:cNvSpPr>
                <a:spLocks noChangeAspect="1" noChangeArrowheads="1"/>
              </p:cNvSpPr>
              <p:nvPr/>
            </p:nvSpPr>
            <p:spPr bwMode="auto">
              <a:xfrm>
                <a:off x="635" y="1032"/>
                <a:ext cx="2990"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Measuring Air Pressure</a:t>
                </a:r>
              </a:p>
            </p:txBody>
          </p:sp>
        </p:grpSp>
        <p:grpSp>
          <p:nvGrpSpPr>
            <p:cNvPr id="5127" name="Group 6"/>
            <p:cNvGrpSpPr>
              <a:grpSpLocks/>
            </p:cNvGrpSpPr>
            <p:nvPr/>
          </p:nvGrpSpPr>
          <p:grpSpPr bwMode="auto">
            <a:xfrm>
              <a:off x="-10" y="0"/>
              <a:ext cx="5770" cy="901"/>
              <a:chOff x="-10" y="0"/>
              <a:chExt cx="5770" cy="901"/>
            </a:xfrm>
          </p:grpSpPr>
          <p:sp>
            <p:nvSpPr>
              <p:cNvPr id="5128"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5129" name="Group 8"/>
              <p:cNvGrpSpPr>
                <a:grpSpLocks/>
              </p:cNvGrpSpPr>
              <p:nvPr/>
            </p:nvGrpSpPr>
            <p:grpSpPr bwMode="auto">
              <a:xfrm>
                <a:off x="-10" y="0"/>
                <a:ext cx="5770" cy="86"/>
                <a:chOff x="-5" y="0"/>
                <a:chExt cx="5770" cy="86"/>
              </a:xfrm>
            </p:grpSpPr>
            <p:sp>
              <p:nvSpPr>
                <p:cNvPr id="5133"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4426"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5130" name="Group 11"/>
              <p:cNvGrpSpPr>
                <a:grpSpLocks/>
              </p:cNvGrpSpPr>
              <p:nvPr/>
            </p:nvGrpSpPr>
            <p:grpSpPr bwMode="auto">
              <a:xfrm>
                <a:off x="-5" y="768"/>
                <a:ext cx="5760" cy="133"/>
                <a:chOff x="1" y="768"/>
                <a:chExt cx="5760" cy="133"/>
              </a:xfrm>
            </p:grpSpPr>
            <p:sp>
              <p:nvSpPr>
                <p:cNvPr id="5131"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4429"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5123"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300" b="1" smtClean="0">
                <a:solidFill>
                  <a:srgbClr val="FFD600"/>
                </a:solidFill>
                <a:cs typeface="Times New Roman" pitchFamily="18" charset="0"/>
              </a:rPr>
              <a:t>19.1 </a:t>
            </a:r>
            <a:r>
              <a:rPr lang="en-US" sz="4300" b="1" smtClean="0">
                <a:cs typeface="Times New Roman" pitchFamily="18" charset="0"/>
              </a:rPr>
              <a:t> Understanding Air Pressure    </a:t>
            </a:r>
            <a:endParaRPr lang="en-US" smtClean="0"/>
          </a:p>
        </p:txBody>
      </p:sp>
      <p:sp>
        <p:nvSpPr>
          <p:cNvPr id="5124" name="Rectangle 15"/>
          <p:cNvSpPr>
            <a:spLocks noChangeArrowheads="1"/>
          </p:cNvSpPr>
          <p:nvPr/>
        </p:nvSpPr>
        <p:spPr bwMode="auto">
          <a:xfrm>
            <a:off x="1260475" y="2163763"/>
            <a:ext cx="7585075" cy="946150"/>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A</a:t>
            </a:r>
            <a:r>
              <a:rPr lang="en-US" sz="2800" b="1">
                <a:latin typeface="Arial" charset="0"/>
                <a:cs typeface="Times New Roman" pitchFamily="18" charset="0"/>
              </a:rPr>
              <a:t> barometer </a:t>
            </a:r>
            <a:r>
              <a:rPr lang="en-US" sz="2800">
                <a:latin typeface="Arial" charset="0"/>
                <a:cs typeface="Times New Roman" pitchFamily="18" charset="0"/>
              </a:rPr>
              <a:t>is a device used for measuring air pressure.</a:t>
            </a:r>
          </a:p>
        </p:txBody>
      </p:sp>
      <p:sp>
        <p:nvSpPr>
          <p:cNvPr id="5125" name="Rectangle 16"/>
          <p:cNvSpPr>
            <a:spLocks noChangeArrowheads="1"/>
          </p:cNvSpPr>
          <p:nvPr/>
        </p:nvSpPr>
        <p:spPr bwMode="auto">
          <a:xfrm>
            <a:off x="1260475" y="3074988"/>
            <a:ext cx="7585075" cy="2678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Wingdings" pitchFamily="2" charset="2"/>
              <a:buChar char="u"/>
            </a:pPr>
            <a:r>
              <a:rPr lang="en-US" sz="2800">
                <a:latin typeface="Arial" charset="0"/>
                <a:cs typeface="Times New Roman" pitchFamily="18" charset="0"/>
              </a:rPr>
              <a:t>When air pressure increases, the mercury in the tube rises. When air pressure decreases, so does the height of the mercury column.</a:t>
            </a:r>
          </a:p>
          <a:p>
            <a:pPr marL="457200" indent="-457200">
              <a:buClr>
                <a:srgbClr val="389700"/>
              </a:buClr>
              <a:buFont typeface="Wingdings" pitchFamily="2" charset="2"/>
              <a:buChar char="u"/>
            </a:pPr>
            <a:r>
              <a:rPr lang="en-US" sz="2800">
                <a:latin typeface="Arial" charset="0"/>
                <a:cs typeface="Times New Roman" pitchFamily="18" charset="0"/>
                <a:hlinkClick r:id="rId2"/>
              </a:rPr>
              <a:t>This guy can show you how a barometer works and has a cool voice.</a:t>
            </a:r>
            <a:endParaRPr lang="en-US" sz="2800">
              <a:latin typeface="Arial" charset="0"/>
              <a:cs typeface="Times New Roman"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smtClean="0"/>
          </a:p>
        </p:txBody>
      </p:sp>
      <p:sp>
        <p:nvSpPr>
          <p:cNvPr id="3" name="TextBox 2"/>
          <p:cNvSpPr txBox="1"/>
          <p:nvPr/>
        </p:nvSpPr>
        <p:spPr>
          <a:xfrm>
            <a:off x="514350" y="1933575"/>
            <a:ext cx="8239125" cy="3970338"/>
          </a:xfrm>
          <a:prstGeom prst="rect">
            <a:avLst/>
          </a:prstGeom>
          <a:noFill/>
        </p:spPr>
        <p:txBody>
          <a:bodyPr>
            <a:spAutoFit/>
          </a:bodyPr>
          <a:lstStyle/>
          <a:p>
            <a:pPr>
              <a:defRPr/>
            </a:pPr>
            <a:r>
              <a:rPr lang="en-US" sz="3600" dirty="0">
                <a:latin typeface="Times New Roman" charset="0"/>
              </a:rPr>
              <a:t>Variations in air pressure from place to place are the principal caused of</a:t>
            </a:r>
          </a:p>
          <a:p>
            <a:pPr>
              <a:defRPr/>
            </a:pPr>
            <a:endParaRPr lang="en-US" sz="3600" dirty="0">
              <a:latin typeface="Times New Roman" charset="0"/>
            </a:endParaRPr>
          </a:p>
          <a:p>
            <a:pPr marL="457200" indent="-457200">
              <a:buFontTx/>
              <a:buAutoNum type="alphaLcPeriod"/>
              <a:defRPr/>
            </a:pPr>
            <a:r>
              <a:rPr lang="en-US" sz="3600" dirty="0">
                <a:latin typeface="Times New Roman" charset="0"/>
              </a:rPr>
              <a:t>clouds.</a:t>
            </a:r>
          </a:p>
          <a:p>
            <a:pPr marL="457200" indent="-457200">
              <a:buFontTx/>
              <a:buAutoNum type="alphaLcPeriod"/>
              <a:defRPr/>
            </a:pPr>
            <a:r>
              <a:rPr lang="en-US" sz="3600" dirty="0">
                <a:latin typeface="Times New Roman" charset="0"/>
              </a:rPr>
              <a:t>Lows.</a:t>
            </a:r>
          </a:p>
          <a:p>
            <a:pPr marL="457200" indent="-457200">
              <a:buFontTx/>
              <a:buAutoNum type="alphaLcPeriod"/>
              <a:defRPr/>
            </a:pPr>
            <a:r>
              <a:rPr lang="en-US" sz="3600" dirty="0">
                <a:latin typeface="Times New Roman" charset="0"/>
              </a:rPr>
              <a:t>Hail.</a:t>
            </a:r>
          </a:p>
          <a:p>
            <a:pPr marL="457200" indent="-457200">
              <a:buFontTx/>
              <a:buAutoNum type="alphaLcPeriod"/>
              <a:defRPr/>
            </a:pPr>
            <a:r>
              <a:rPr lang="en-US" sz="3600" dirty="0">
                <a:latin typeface="Times New Roman" charset="0"/>
              </a:rPr>
              <a:t>Wind.</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smtClean="0"/>
          </a:p>
        </p:txBody>
      </p:sp>
      <p:sp>
        <p:nvSpPr>
          <p:cNvPr id="3" name="TextBox 2"/>
          <p:cNvSpPr txBox="1"/>
          <p:nvPr/>
        </p:nvSpPr>
        <p:spPr>
          <a:xfrm>
            <a:off x="466725" y="1838325"/>
            <a:ext cx="8201025" cy="3970338"/>
          </a:xfrm>
          <a:prstGeom prst="rect">
            <a:avLst/>
          </a:prstGeom>
          <a:noFill/>
        </p:spPr>
        <p:txBody>
          <a:bodyPr>
            <a:spAutoFit/>
          </a:bodyPr>
          <a:lstStyle/>
          <a:p>
            <a:pPr>
              <a:defRPr/>
            </a:pPr>
            <a:r>
              <a:rPr lang="en-US" sz="3600" dirty="0">
                <a:latin typeface="Times New Roman" charset="0"/>
              </a:rPr>
              <a:t>In the winter, large landmasses often develop a seasonal</a:t>
            </a:r>
          </a:p>
          <a:p>
            <a:pPr>
              <a:defRPr/>
            </a:pPr>
            <a:endParaRPr lang="en-US" sz="3600" dirty="0">
              <a:latin typeface="Times New Roman" charset="0"/>
            </a:endParaRPr>
          </a:p>
          <a:p>
            <a:pPr marL="457200" indent="-457200">
              <a:buFontTx/>
              <a:buAutoNum type="alphaLcPeriod"/>
              <a:defRPr/>
            </a:pPr>
            <a:r>
              <a:rPr lang="en-US" sz="3600" dirty="0">
                <a:latin typeface="Times New Roman" charset="0"/>
              </a:rPr>
              <a:t>high-pressure system</a:t>
            </a:r>
          </a:p>
          <a:p>
            <a:pPr marL="457200" indent="-457200">
              <a:buFontTx/>
              <a:buAutoNum type="alphaLcPeriod"/>
              <a:defRPr/>
            </a:pPr>
            <a:r>
              <a:rPr lang="en-US" sz="3600" dirty="0">
                <a:latin typeface="Times New Roman" charset="0"/>
              </a:rPr>
              <a:t>Low-pressure system</a:t>
            </a:r>
          </a:p>
          <a:p>
            <a:pPr marL="457200" indent="-457200">
              <a:buFontTx/>
              <a:buAutoNum type="alphaLcPeriod"/>
              <a:defRPr/>
            </a:pPr>
            <a:r>
              <a:rPr lang="en-US" sz="3600" dirty="0">
                <a:latin typeface="Times New Roman" charset="0"/>
              </a:rPr>
              <a:t>Typhoon</a:t>
            </a:r>
          </a:p>
          <a:p>
            <a:pPr marL="457200" indent="-457200">
              <a:buFontTx/>
              <a:buAutoNum type="alphaLcPeriod"/>
              <a:defRPr/>
            </a:pPr>
            <a:r>
              <a:rPr lang="en-US" sz="3600" dirty="0">
                <a:latin typeface="Times New Roman" charset="0"/>
              </a:rPr>
              <a:t>Trade wind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smtClean="0"/>
          </a:p>
        </p:txBody>
      </p:sp>
      <p:sp>
        <p:nvSpPr>
          <p:cNvPr id="3" name="TextBox 2"/>
          <p:cNvSpPr txBox="1"/>
          <p:nvPr/>
        </p:nvSpPr>
        <p:spPr>
          <a:xfrm>
            <a:off x="485775" y="1924050"/>
            <a:ext cx="8229600" cy="3970338"/>
          </a:xfrm>
          <a:prstGeom prst="rect">
            <a:avLst/>
          </a:prstGeom>
          <a:noFill/>
        </p:spPr>
        <p:txBody>
          <a:bodyPr>
            <a:spAutoFit/>
          </a:bodyPr>
          <a:lstStyle/>
          <a:p>
            <a:pPr>
              <a:defRPr/>
            </a:pPr>
            <a:r>
              <a:rPr lang="en-US" sz="3600" dirty="0">
                <a:latin typeface="Times New Roman" charset="0"/>
              </a:rPr>
              <a:t>What is the pressure zone that is associated with rising air near the equator?</a:t>
            </a:r>
          </a:p>
          <a:p>
            <a:pPr>
              <a:defRPr/>
            </a:pPr>
            <a:endParaRPr lang="en-US" sz="3600" dirty="0">
              <a:latin typeface="Times New Roman" charset="0"/>
            </a:endParaRPr>
          </a:p>
          <a:p>
            <a:pPr marL="457200" indent="-457200">
              <a:buFontTx/>
              <a:buAutoNum type="alphaLcPeriod"/>
              <a:defRPr/>
            </a:pPr>
            <a:r>
              <a:rPr lang="en-US" sz="3600" dirty="0">
                <a:latin typeface="Times New Roman" charset="0"/>
              </a:rPr>
              <a:t>Equatorial low</a:t>
            </a:r>
          </a:p>
          <a:p>
            <a:pPr marL="457200" indent="-457200">
              <a:buFontTx/>
              <a:buAutoNum type="alphaLcPeriod"/>
              <a:defRPr/>
            </a:pPr>
            <a:r>
              <a:rPr lang="en-US" sz="3600" dirty="0">
                <a:latin typeface="Times New Roman" charset="0"/>
              </a:rPr>
              <a:t>Equatorial high</a:t>
            </a:r>
          </a:p>
          <a:p>
            <a:pPr marL="457200" indent="-457200">
              <a:buFontTx/>
              <a:buAutoNum type="alphaLcPeriod"/>
              <a:defRPr/>
            </a:pPr>
            <a:r>
              <a:rPr lang="en-US" sz="3600" dirty="0">
                <a:latin typeface="Times New Roman" charset="0"/>
              </a:rPr>
              <a:t>Subtropical low</a:t>
            </a:r>
          </a:p>
          <a:p>
            <a:pPr marL="457200" indent="-457200">
              <a:buFontTx/>
              <a:buAutoNum type="alphaLcPeriod"/>
              <a:defRPr/>
            </a:pPr>
            <a:r>
              <a:rPr lang="en-US" sz="3600" dirty="0">
                <a:latin typeface="Times New Roman" charset="0"/>
              </a:rPr>
              <a:t>Subtropical high</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smtClean="0"/>
          </a:p>
        </p:txBody>
      </p:sp>
      <p:sp>
        <p:nvSpPr>
          <p:cNvPr id="3" name="TextBox 2"/>
          <p:cNvSpPr txBox="1"/>
          <p:nvPr/>
        </p:nvSpPr>
        <p:spPr>
          <a:xfrm>
            <a:off x="485775" y="2038350"/>
            <a:ext cx="8258175" cy="3970338"/>
          </a:xfrm>
          <a:prstGeom prst="rect">
            <a:avLst/>
          </a:prstGeom>
          <a:noFill/>
        </p:spPr>
        <p:txBody>
          <a:bodyPr>
            <a:spAutoFit/>
          </a:bodyPr>
          <a:lstStyle/>
          <a:p>
            <a:pPr>
              <a:defRPr/>
            </a:pPr>
            <a:r>
              <a:rPr lang="en-US" sz="3600" dirty="0">
                <a:latin typeface="Times New Roman" charset="0"/>
              </a:rPr>
              <a:t>In what stormy region do the </a:t>
            </a:r>
            <a:r>
              <a:rPr lang="en-US" sz="3600" dirty="0" err="1">
                <a:latin typeface="Times New Roman" charset="0"/>
              </a:rPr>
              <a:t>westerlies</a:t>
            </a:r>
            <a:r>
              <a:rPr lang="en-US" sz="3600" dirty="0">
                <a:latin typeface="Times New Roman" charset="0"/>
              </a:rPr>
              <a:t> and polar easterlies converge?</a:t>
            </a:r>
          </a:p>
          <a:p>
            <a:pPr>
              <a:defRPr/>
            </a:pPr>
            <a:endParaRPr lang="en-US" sz="3600" dirty="0">
              <a:latin typeface="Times New Roman" charset="0"/>
            </a:endParaRPr>
          </a:p>
          <a:p>
            <a:pPr marL="457200" indent="-457200">
              <a:buFontTx/>
              <a:buAutoNum type="alphaLcPeriod"/>
              <a:defRPr/>
            </a:pPr>
            <a:r>
              <a:rPr lang="en-US" sz="3600" dirty="0">
                <a:latin typeface="Times New Roman" charset="0"/>
              </a:rPr>
              <a:t>Equatorial low</a:t>
            </a:r>
          </a:p>
          <a:p>
            <a:pPr marL="457200" indent="-457200">
              <a:buFontTx/>
              <a:buAutoNum type="alphaLcPeriod"/>
              <a:defRPr/>
            </a:pPr>
            <a:r>
              <a:rPr lang="en-US" sz="3600" dirty="0" err="1">
                <a:latin typeface="Times New Roman" charset="0"/>
              </a:rPr>
              <a:t>Subpolar</a:t>
            </a:r>
            <a:r>
              <a:rPr lang="en-US" sz="3600" dirty="0">
                <a:latin typeface="Times New Roman" charset="0"/>
              </a:rPr>
              <a:t> high</a:t>
            </a:r>
          </a:p>
          <a:p>
            <a:pPr marL="457200" indent="-457200">
              <a:buFontTx/>
              <a:buAutoNum type="alphaLcPeriod"/>
              <a:defRPr/>
            </a:pPr>
            <a:r>
              <a:rPr lang="en-US" sz="3600" dirty="0">
                <a:latin typeface="Times New Roman" charset="0"/>
              </a:rPr>
              <a:t>Polar front</a:t>
            </a:r>
          </a:p>
          <a:p>
            <a:pPr marL="457200" indent="-457200">
              <a:buFontTx/>
              <a:buAutoNum type="alphaLcPeriod"/>
              <a:defRPr/>
            </a:pPr>
            <a:r>
              <a:rPr lang="en-US" sz="3600" dirty="0">
                <a:latin typeface="Times New Roman" charset="0"/>
              </a:rPr>
              <a:t>Subtropical high</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Group 19"/>
          <p:cNvGrpSpPr>
            <a:grpSpLocks/>
          </p:cNvGrpSpPr>
          <p:nvPr/>
        </p:nvGrpSpPr>
        <p:grpSpPr bwMode="auto">
          <a:xfrm>
            <a:off x="-4763" y="0"/>
            <a:ext cx="9159876" cy="6654800"/>
            <a:chOff x="-3" y="0"/>
            <a:chExt cx="5770" cy="4192"/>
          </a:xfrm>
        </p:grpSpPr>
        <p:grpSp>
          <p:nvGrpSpPr>
            <p:cNvPr id="33799" name="Group 3"/>
            <p:cNvGrpSpPr>
              <a:grpSpLocks/>
            </p:cNvGrpSpPr>
            <p:nvPr/>
          </p:nvGrpSpPr>
          <p:grpSpPr bwMode="auto">
            <a:xfrm>
              <a:off x="79" y="976"/>
              <a:ext cx="5609" cy="3216"/>
              <a:chOff x="192" y="960"/>
              <a:chExt cx="5376" cy="3216"/>
            </a:xfrm>
          </p:grpSpPr>
          <p:sp>
            <p:nvSpPr>
              <p:cNvPr id="33808"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33809" name="Rectangle 5"/>
              <p:cNvSpPr>
                <a:spLocks noChangeAspect="1" noChangeArrowheads="1"/>
              </p:cNvSpPr>
              <p:nvPr/>
            </p:nvSpPr>
            <p:spPr bwMode="auto">
              <a:xfrm>
                <a:off x="635" y="1032"/>
                <a:ext cx="1556"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Local Winds</a:t>
                </a:r>
              </a:p>
            </p:txBody>
          </p:sp>
        </p:grpSp>
        <p:grpSp>
          <p:nvGrpSpPr>
            <p:cNvPr id="33800" name="Group 6"/>
            <p:cNvGrpSpPr>
              <a:grpSpLocks/>
            </p:cNvGrpSpPr>
            <p:nvPr/>
          </p:nvGrpSpPr>
          <p:grpSpPr bwMode="auto">
            <a:xfrm>
              <a:off x="-3" y="0"/>
              <a:ext cx="5770" cy="901"/>
              <a:chOff x="-10" y="0"/>
              <a:chExt cx="5770" cy="901"/>
            </a:xfrm>
          </p:grpSpPr>
          <p:sp>
            <p:nvSpPr>
              <p:cNvPr id="33801"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33802" name="Group 8"/>
              <p:cNvGrpSpPr>
                <a:grpSpLocks/>
              </p:cNvGrpSpPr>
              <p:nvPr/>
            </p:nvGrpSpPr>
            <p:grpSpPr bwMode="auto">
              <a:xfrm>
                <a:off x="-10" y="0"/>
                <a:ext cx="5770" cy="86"/>
                <a:chOff x="-5" y="0"/>
                <a:chExt cx="5770" cy="86"/>
              </a:xfrm>
            </p:grpSpPr>
            <p:sp>
              <p:nvSpPr>
                <p:cNvPr id="33806"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4122"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33803" name="Group 11"/>
              <p:cNvGrpSpPr>
                <a:grpSpLocks/>
              </p:cNvGrpSpPr>
              <p:nvPr/>
            </p:nvGrpSpPr>
            <p:grpSpPr bwMode="auto">
              <a:xfrm>
                <a:off x="-5" y="768"/>
                <a:ext cx="5760" cy="133"/>
                <a:chOff x="1" y="768"/>
                <a:chExt cx="5760" cy="133"/>
              </a:xfrm>
            </p:grpSpPr>
            <p:sp>
              <p:nvSpPr>
                <p:cNvPr id="33804"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4125"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33795"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b="1" smtClean="0">
                <a:solidFill>
                  <a:srgbClr val="FFD600"/>
                </a:solidFill>
                <a:cs typeface="Times New Roman" pitchFamily="18" charset="0"/>
              </a:rPr>
              <a:t>19.3 </a:t>
            </a:r>
            <a:r>
              <a:rPr lang="en-US" b="1" smtClean="0">
                <a:cs typeface="Times New Roman" pitchFamily="18" charset="0"/>
              </a:rPr>
              <a:t> Regional Wind Systems    </a:t>
            </a:r>
            <a:endParaRPr lang="en-US" smtClean="0"/>
          </a:p>
        </p:txBody>
      </p:sp>
      <p:sp>
        <p:nvSpPr>
          <p:cNvPr id="33796" name="Rectangle 15"/>
          <p:cNvSpPr>
            <a:spLocks noChangeArrowheads="1"/>
          </p:cNvSpPr>
          <p:nvPr/>
        </p:nvSpPr>
        <p:spPr bwMode="auto">
          <a:xfrm>
            <a:off x="1209675" y="2163763"/>
            <a:ext cx="7623175" cy="1800225"/>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The local winds are caused either by topographic effects or by variations in surface composition—land and water—in the immediate area.</a:t>
            </a:r>
          </a:p>
        </p:txBody>
      </p:sp>
      <p:sp>
        <p:nvSpPr>
          <p:cNvPr id="33797" name="Rectangle 17"/>
          <p:cNvSpPr>
            <a:spLocks noChangeArrowheads="1"/>
          </p:cNvSpPr>
          <p:nvPr/>
        </p:nvSpPr>
        <p:spPr bwMode="auto">
          <a:xfrm>
            <a:off x="1724025" y="4384675"/>
            <a:ext cx="7242175" cy="210185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sz="2200">
                <a:latin typeface="Arial" charset="0"/>
                <a:sym typeface="Wingdings" pitchFamily="2" charset="2"/>
              </a:rPr>
              <a:t>•  </a:t>
            </a:r>
            <a:r>
              <a:rPr lang="en-US" sz="2200">
                <a:latin typeface="Arial" charset="0"/>
                <a:cs typeface="Times New Roman" pitchFamily="18" charset="0"/>
              </a:rPr>
              <a:t>In coastal areas during the warm summer months, the land surface is heated more intensely during the daylight hours than an adjacent body of water is heated. As a result, the air above the land surface heats, expands, and rises, creating an area of lower pressure. At night the reverse takes place.</a:t>
            </a:r>
          </a:p>
        </p:txBody>
      </p:sp>
      <p:sp>
        <p:nvSpPr>
          <p:cNvPr id="33798" name="Rectangle 18"/>
          <p:cNvSpPr>
            <a:spLocks noChangeArrowheads="1"/>
          </p:cNvSpPr>
          <p:nvPr/>
        </p:nvSpPr>
        <p:spPr bwMode="auto">
          <a:xfrm>
            <a:off x="1209675" y="3908425"/>
            <a:ext cx="7623175" cy="519113"/>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Land and Sea Breezes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2"/>
          <p:cNvGrpSpPr>
            <a:grpSpLocks/>
          </p:cNvGrpSpPr>
          <p:nvPr/>
        </p:nvGrpSpPr>
        <p:grpSpPr bwMode="auto">
          <a:xfrm>
            <a:off x="0" y="0"/>
            <a:ext cx="9159875" cy="1430338"/>
            <a:chOff x="-5" y="0"/>
            <a:chExt cx="5770" cy="901"/>
          </a:xfrm>
        </p:grpSpPr>
        <p:sp>
          <p:nvSpPr>
            <p:cNvPr id="34825"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34826" name="Group 4"/>
            <p:cNvGrpSpPr>
              <a:grpSpLocks/>
            </p:cNvGrpSpPr>
            <p:nvPr/>
          </p:nvGrpSpPr>
          <p:grpSpPr bwMode="auto">
            <a:xfrm>
              <a:off x="-5" y="0"/>
              <a:ext cx="5770" cy="86"/>
              <a:chOff x="-5" y="0"/>
              <a:chExt cx="5770" cy="86"/>
            </a:xfrm>
          </p:grpSpPr>
          <p:sp>
            <p:nvSpPr>
              <p:cNvPr id="34830"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5142"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34827" name="Group 7"/>
            <p:cNvGrpSpPr>
              <a:grpSpLocks/>
            </p:cNvGrpSpPr>
            <p:nvPr/>
          </p:nvGrpSpPr>
          <p:grpSpPr bwMode="auto">
            <a:xfrm>
              <a:off x="0" y="768"/>
              <a:ext cx="5760" cy="133"/>
              <a:chOff x="1" y="768"/>
              <a:chExt cx="5760" cy="133"/>
            </a:xfrm>
          </p:grpSpPr>
          <p:sp>
            <p:nvSpPr>
              <p:cNvPr id="34828"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5145"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34819"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cs typeface="Times New Roman" pitchFamily="18" charset="0"/>
              </a:rPr>
              <a:t>Sea and Land Breezes</a:t>
            </a:r>
            <a:endParaRPr lang="en-US" sz="2800" smtClean="0">
              <a:solidFill>
                <a:schemeClr val="tx1"/>
              </a:solidFill>
              <a:cs typeface="Times New Roman" pitchFamily="18" charset="0"/>
            </a:endParaRPr>
          </a:p>
        </p:txBody>
      </p:sp>
      <p:grpSp>
        <p:nvGrpSpPr>
          <p:cNvPr id="34820" name="Group 16"/>
          <p:cNvGrpSpPr>
            <a:grpSpLocks/>
          </p:cNvGrpSpPr>
          <p:nvPr/>
        </p:nvGrpSpPr>
        <p:grpSpPr bwMode="auto">
          <a:xfrm>
            <a:off x="309563" y="2370138"/>
            <a:ext cx="8534400" cy="3352800"/>
            <a:chOff x="195" y="1141"/>
            <a:chExt cx="5376" cy="2112"/>
          </a:xfrm>
        </p:grpSpPr>
        <p:sp>
          <p:nvSpPr>
            <p:cNvPr id="34821" name="AutoShape 11"/>
            <p:cNvSpPr>
              <a:spLocks noChangeAspect="1" noChangeArrowheads="1"/>
            </p:cNvSpPr>
            <p:nvPr/>
          </p:nvSpPr>
          <p:spPr bwMode="auto">
            <a:xfrm>
              <a:off x="195" y="1141"/>
              <a:ext cx="5376" cy="2112"/>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grpSp>
          <p:nvGrpSpPr>
            <p:cNvPr id="34822" name="Group 15"/>
            <p:cNvGrpSpPr>
              <a:grpSpLocks/>
            </p:cNvGrpSpPr>
            <p:nvPr/>
          </p:nvGrpSpPr>
          <p:grpSpPr bwMode="auto">
            <a:xfrm>
              <a:off x="330" y="1289"/>
              <a:ext cx="5105" cy="1814"/>
              <a:chOff x="190" y="1134"/>
              <a:chExt cx="5105" cy="1814"/>
            </a:xfrm>
          </p:grpSpPr>
          <p:pic>
            <p:nvPicPr>
              <p:cNvPr id="34823" name="Picture 13"/>
              <p:cNvPicPr>
                <a:picLocks noChangeAspect="1" noChangeArrowheads="1"/>
              </p:cNvPicPr>
              <p:nvPr/>
            </p:nvPicPr>
            <p:blipFill>
              <a:blip r:embed="rId3" cstate="print"/>
              <a:srcRect/>
              <a:stretch>
                <a:fillRect/>
              </a:stretch>
            </p:blipFill>
            <p:spPr bwMode="auto">
              <a:xfrm>
                <a:off x="190" y="1134"/>
                <a:ext cx="2401" cy="1814"/>
              </a:xfrm>
              <a:prstGeom prst="rect">
                <a:avLst/>
              </a:prstGeom>
              <a:noFill/>
              <a:ln w="9525">
                <a:noFill/>
                <a:miter lim="800000"/>
                <a:headEnd/>
                <a:tailEnd/>
              </a:ln>
            </p:spPr>
          </p:pic>
          <p:pic>
            <p:nvPicPr>
              <p:cNvPr id="34824" name="Picture 14"/>
              <p:cNvPicPr>
                <a:picLocks noChangeAspect="1" noChangeArrowheads="1"/>
              </p:cNvPicPr>
              <p:nvPr/>
            </p:nvPicPr>
            <p:blipFill>
              <a:blip r:embed="rId4" cstate="print"/>
              <a:srcRect/>
              <a:stretch>
                <a:fillRect/>
              </a:stretch>
            </p:blipFill>
            <p:spPr bwMode="auto">
              <a:xfrm>
                <a:off x="2894" y="1134"/>
                <a:ext cx="2401" cy="1814"/>
              </a:xfrm>
              <a:prstGeom prst="rect">
                <a:avLst/>
              </a:prstGeom>
              <a:noFill/>
              <a:ln w="9525">
                <a:noFill/>
                <a:miter lim="800000"/>
                <a:headEnd/>
                <a:tailEnd/>
              </a:ln>
            </p:spPr>
          </p:pic>
        </p:gr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2"/>
          <p:cNvGrpSpPr>
            <a:grpSpLocks/>
          </p:cNvGrpSpPr>
          <p:nvPr/>
        </p:nvGrpSpPr>
        <p:grpSpPr bwMode="auto">
          <a:xfrm>
            <a:off x="-4763" y="0"/>
            <a:ext cx="9159876" cy="6629400"/>
            <a:chOff x="-10" y="0"/>
            <a:chExt cx="5770" cy="4176"/>
          </a:xfrm>
        </p:grpSpPr>
        <p:grpSp>
          <p:nvGrpSpPr>
            <p:cNvPr id="35846" name="Group 3"/>
            <p:cNvGrpSpPr>
              <a:grpSpLocks/>
            </p:cNvGrpSpPr>
            <p:nvPr/>
          </p:nvGrpSpPr>
          <p:grpSpPr bwMode="auto">
            <a:xfrm>
              <a:off x="192" y="960"/>
              <a:ext cx="5376" cy="3216"/>
              <a:chOff x="192" y="960"/>
              <a:chExt cx="5376" cy="3216"/>
            </a:xfrm>
          </p:grpSpPr>
          <p:sp>
            <p:nvSpPr>
              <p:cNvPr id="35855"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35856" name="Rectangle 5"/>
              <p:cNvSpPr>
                <a:spLocks noChangeAspect="1" noChangeArrowheads="1"/>
              </p:cNvSpPr>
              <p:nvPr/>
            </p:nvSpPr>
            <p:spPr bwMode="auto">
              <a:xfrm>
                <a:off x="635" y="1032"/>
                <a:ext cx="1624"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Local Winds</a:t>
                </a:r>
              </a:p>
            </p:txBody>
          </p:sp>
        </p:grpSp>
        <p:grpSp>
          <p:nvGrpSpPr>
            <p:cNvPr id="35847" name="Group 6"/>
            <p:cNvGrpSpPr>
              <a:grpSpLocks/>
            </p:cNvGrpSpPr>
            <p:nvPr/>
          </p:nvGrpSpPr>
          <p:grpSpPr bwMode="auto">
            <a:xfrm>
              <a:off x="-10" y="0"/>
              <a:ext cx="5770" cy="901"/>
              <a:chOff x="-10" y="0"/>
              <a:chExt cx="5770" cy="901"/>
            </a:xfrm>
          </p:grpSpPr>
          <p:sp>
            <p:nvSpPr>
              <p:cNvPr id="35848"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35849" name="Group 8"/>
              <p:cNvGrpSpPr>
                <a:grpSpLocks/>
              </p:cNvGrpSpPr>
              <p:nvPr/>
            </p:nvGrpSpPr>
            <p:grpSpPr bwMode="auto">
              <a:xfrm>
                <a:off x="-10" y="0"/>
                <a:ext cx="5770" cy="86"/>
                <a:chOff x="-5" y="0"/>
                <a:chExt cx="5770" cy="86"/>
              </a:xfrm>
            </p:grpSpPr>
            <p:sp>
              <p:nvSpPr>
                <p:cNvPr id="35853"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7194"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35850" name="Group 11"/>
              <p:cNvGrpSpPr>
                <a:grpSpLocks/>
              </p:cNvGrpSpPr>
              <p:nvPr/>
            </p:nvGrpSpPr>
            <p:grpSpPr bwMode="auto">
              <a:xfrm>
                <a:off x="-5" y="768"/>
                <a:ext cx="5760" cy="133"/>
                <a:chOff x="1" y="768"/>
                <a:chExt cx="5760" cy="133"/>
              </a:xfrm>
            </p:grpSpPr>
            <p:sp>
              <p:nvSpPr>
                <p:cNvPr id="35851"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7197"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35843"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b="1" smtClean="0">
                <a:solidFill>
                  <a:srgbClr val="FFD600"/>
                </a:solidFill>
                <a:cs typeface="Times New Roman" pitchFamily="18" charset="0"/>
              </a:rPr>
              <a:t>19.3 </a:t>
            </a:r>
            <a:r>
              <a:rPr lang="en-US" b="1" smtClean="0">
                <a:cs typeface="Times New Roman" pitchFamily="18" charset="0"/>
              </a:rPr>
              <a:t> Regional Wind Systems    </a:t>
            </a:r>
            <a:endParaRPr lang="en-US" smtClean="0"/>
          </a:p>
        </p:txBody>
      </p:sp>
      <p:sp>
        <p:nvSpPr>
          <p:cNvPr id="35844" name="Rectangle 16"/>
          <p:cNvSpPr>
            <a:spLocks noChangeArrowheads="1"/>
          </p:cNvSpPr>
          <p:nvPr/>
        </p:nvSpPr>
        <p:spPr bwMode="auto">
          <a:xfrm>
            <a:off x="1736725" y="2644775"/>
            <a:ext cx="7077075" cy="3013075"/>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In mountainous regions during daylight hours, the air along the slopes of the mountains is heated more intensely than the air at the same elevation over the valley floor. Because this warmer air on the mountain slopes is less dense, it glides up along the slope and generates a valley breeze. After sunset the pattern may reverse.</a:t>
            </a:r>
            <a:endParaRPr lang="en-US" sz="2800">
              <a:latin typeface="Arial" charset="0"/>
              <a:cs typeface="Times New Roman" pitchFamily="18" charset="0"/>
            </a:endParaRPr>
          </a:p>
        </p:txBody>
      </p:sp>
      <p:sp>
        <p:nvSpPr>
          <p:cNvPr id="35845" name="Rectangle 17"/>
          <p:cNvSpPr>
            <a:spLocks noChangeArrowheads="1"/>
          </p:cNvSpPr>
          <p:nvPr/>
        </p:nvSpPr>
        <p:spPr bwMode="auto">
          <a:xfrm>
            <a:off x="1260475" y="2162175"/>
            <a:ext cx="7623175" cy="519113"/>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Valley and Mountain Breezes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6" name="Group 2"/>
          <p:cNvGrpSpPr>
            <a:grpSpLocks/>
          </p:cNvGrpSpPr>
          <p:nvPr/>
        </p:nvGrpSpPr>
        <p:grpSpPr bwMode="auto">
          <a:xfrm>
            <a:off x="0" y="0"/>
            <a:ext cx="9159875" cy="1430338"/>
            <a:chOff x="-5" y="0"/>
            <a:chExt cx="5770" cy="901"/>
          </a:xfrm>
        </p:grpSpPr>
        <p:sp>
          <p:nvSpPr>
            <p:cNvPr id="36871"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36872" name="Group 4"/>
            <p:cNvGrpSpPr>
              <a:grpSpLocks/>
            </p:cNvGrpSpPr>
            <p:nvPr/>
          </p:nvGrpSpPr>
          <p:grpSpPr bwMode="auto">
            <a:xfrm>
              <a:off x="-5" y="0"/>
              <a:ext cx="5770" cy="86"/>
              <a:chOff x="-5" y="0"/>
              <a:chExt cx="5770" cy="86"/>
            </a:xfrm>
          </p:grpSpPr>
          <p:sp>
            <p:nvSpPr>
              <p:cNvPr id="36876"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8214"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36873" name="Group 7"/>
            <p:cNvGrpSpPr>
              <a:grpSpLocks/>
            </p:cNvGrpSpPr>
            <p:nvPr/>
          </p:nvGrpSpPr>
          <p:grpSpPr bwMode="auto">
            <a:xfrm>
              <a:off x="0" y="768"/>
              <a:ext cx="5760" cy="133"/>
              <a:chOff x="1" y="768"/>
              <a:chExt cx="5760" cy="133"/>
            </a:xfrm>
          </p:grpSpPr>
          <p:sp>
            <p:nvSpPr>
              <p:cNvPr id="36874"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18217"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36867"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cs typeface="Times New Roman" pitchFamily="18" charset="0"/>
              </a:rPr>
              <a:t>Valley and Mountain Breezes</a:t>
            </a:r>
            <a:endParaRPr lang="en-US" sz="2800" smtClean="0">
              <a:solidFill>
                <a:schemeClr val="tx1"/>
              </a:solidFill>
              <a:cs typeface="Times New Roman" pitchFamily="18" charset="0"/>
            </a:endParaRPr>
          </a:p>
        </p:txBody>
      </p:sp>
      <p:grpSp>
        <p:nvGrpSpPr>
          <p:cNvPr id="36868" name="Group 14"/>
          <p:cNvGrpSpPr>
            <a:grpSpLocks/>
          </p:cNvGrpSpPr>
          <p:nvPr/>
        </p:nvGrpSpPr>
        <p:grpSpPr bwMode="auto">
          <a:xfrm>
            <a:off x="203200" y="2316163"/>
            <a:ext cx="8737600" cy="3454400"/>
            <a:chOff x="128" y="1147"/>
            <a:chExt cx="5504" cy="2176"/>
          </a:xfrm>
        </p:grpSpPr>
        <p:sp>
          <p:nvSpPr>
            <p:cNvPr id="36869" name="AutoShape 11"/>
            <p:cNvSpPr>
              <a:spLocks noChangeAspect="1" noChangeArrowheads="1"/>
            </p:cNvSpPr>
            <p:nvPr/>
          </p:nvSpPr>
          <p:spPr bwMode="auto">
            <a:xfrm>
              <a:off x="128" y="1147"/>
              <a:ext cx="5504" cy="217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36870" name="Picture 13"/>
            <p:cNvPicPr>
              <a:picLocks noChangeAspect="1" noChangeArrowheads="1"/>
            </p:cNvPicPr>
            <p:nvPr/>
          </p:nvPicPr>
          <p:blipFill>
            <a:blip r:embed="rId3" cstate="print"/>
            <a:srcRect/>
            <a:stretch>
              <a:fillRect/>
            </a:stretch>
          </p:blipFill>
          <p:spPr bwMode="auto">
            <a:xfrm>
              <a:off x="298" y="1306"/>
              <a:ext cx="5164" cy="1858"/>
            </a:xfrm>
            <a:prstGeom prst="rect">
              <a:avLst/>
            </a:prstGeom>
            <a:noFill/>
            <a:ln w="9525">
              <a:noFill/>
              <a:miter lim="800000"/>
              <a:headEnd/>
              <a:tailEnd/>
            </a:ln>
          </p:spPr>
        </p:pic>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Group 2"/>
          <p:cNvGrpSpPr>
            <a:grpSpLocks/>
          </p:cNvGrpSpPr>
          <p:nvPr/>
        </p:nvGrpSpPr>
        <p:grpSpPr bwMode="auto">
          <a:xfrm>
            <a:off x="-4763" y="0"/>
            <a:ext cx="9159876" cy="6629400"/>
            <a:chOff x="-10" y="0"/>
            <a:chExt cx="5770" cy="4176"/>
          </a:xfrm>
        </p:grpSpPr>
        <p:grpSp>
          <p:nvGrpSpPr>
            <p:cNvPr id="37895" name="Group 3"/>
            <p:cNvGrpSpPr>
              <a:grpSpLocks/>
            </p:cNvGrpSpPr>
            <p:nvPr/>
          </p:nvGrpSpPr>
          <p:grpSpPr bwMode="auto">
            <a:xfrm>
              <a:off x="192" y="960"/>
              <a:ext cx="5376" cy="3216"/>
              <a:chOff x="192" y="960"/>
              <a:chExt cx="5376" cy="3216"/>
            </a:xfrm>
          </p:grpSpPr>
          <p:sp>
            <p:nvSpPr>
              <p:cNvPr id="37904"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37905" name="Rectangle 5"/>
              <p:cNvSpPr>
                <a:spLocks noChangeAspect="1" noChangeArrowheads="1"/>
              </p:cNvSpPr>
              <p:nvPr/>
            </p:nvSpPr>
            <p:spPr bwMode="auto">
              <a:xfrm>
                <a:off x="635" y="1032"/>
                <a:ext cx="2904"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How Wind Is Measured</a:t>
                </a:r>
              </a:p>
            </p:txBody>
          </p:sp>
        </p:grpSp>
        <p:grpSp>
          <p:nvGrpSpPr>
            <p:cNvPr id="37896" name="Group 6"/>
            <p:cNvGrpSpPr>
              <a:grpSpLocks/>
            </p:cNvGrpSpPr>
            <p:nvPr/>
          </p:nvGrpSpPr>
          <p:grpSpPr bwMode="auto">
            <a:xfrm>
              <a:off x="-10" y="0"/>
              <a:ext cx="5770" cy="901"/>
              <a:chOff x="-10" y="0"/>
              <a:chExt cx="5770" cy="901"/>
            </a:xfrm>
          </p:grpSpPr>
          <p:sp>
            <p:nvSpPr>
              <p:cNvPr id="37897"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37898" name="Group 8"/>
              <p:cNvGrpSpPr>
                <a:grpSpLocks/>
              </p:cNvGrpSpPr>
              <p:nvPr/>
            </p:nvGrpSpPr>
            <p:grpSpPr bwMode="auto">
              <a:xfrm>
                <a:off x="-10" y="0"/>
                <a:ext cx="5770" cy="86"/>
                <a:chOff x="-5" y="0"/>
                <a:chExt cx="5770" cy="86"/>
              </a:xfrm>
            </p:grpSpPr>
            <p:sp>
              <p:nvSpPr>
                <p:cNvPr id="37902"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0266"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37899" name="Group 11"/>
              <p:cNvGrpSpPr>
                <a:grpSpLocks/>
              </p:cNvGrpSpPr>
              <p:nvPr/>
            </p:nvGrpSpPr>
            <p:grpSpPr bwMode="auto">
              <a:xfrm>
                <a:off x="-5" y="768"/>
                <a:ext cx="5760" cy="133"/>
                <a:chOff x="1" y="768"/>
                <a:chExt cx="5760" cy="133"/>
              </a:xfrm>
            </p:grpSpPr>
            <p:sp>
              <p:nvSpPr>
                <p:cNvPr id="37900"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0269"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37891"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b="1" smtClean="0">
                <a:solidFill>
                  <a:srgbClr val="FFD600"/>
                </a:solidFill>
                <a:cs typeface="Times New Roman" pitchFamily="18" charset="0"/>
              </a:rPr>
              <a:t>19.3 </a:t>
            </a:r>
            <a:r>
              <a:rPr lang="en-US" b="1" smtClean="0">
                <a:cs typeface="Times New Roman" pitchFamily="18" charset="0"/>
              </a:rPr>
              <a:t> Regional Wind Systems    </a:t>
            </a:r>
            <a:endParaRPr lang="en-US" smtClean="0"/>
          </a:p>
        </p:txBody>
      </p:sp>
      <p:sp>
        <p:nvSpPr>
          <p:cNvPr id="37892" name="Rectangle 15"/>
          <p:cNvSpPr>
            <a:spLocks noChangeArrowheads="1"/>
          </p:cNvSpPr>
          <p:nvPr/>
        </p:nvSpPr>
        <p:spPr bwMode="auto">
          <a:xfrm>
            <a:off x="1736725" y="2640013"/>
            <a:ext cx="7000875" cy="118745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The</a:t>
            </a:r>
            <a:r>
              <a:rPr lang="en-US" b="1">
                <a:latin typeface="Arial" charset="0"/>
                <a:cs typeface="Times New Roman" pitchFamily="18" charset="0"/>
              </a:rPr>
              <a:t> prevailing wind</a:t>
            </a:r>
            <a:r>
              <a:rPr lang="en-US">
                <a:latin typeface="Arial" charset="0"/>
                <a:cs typeface="Times New Roman" pitchFamily="18" charset="0"/>
              </a:rPr>
              <a:t> is the wind that blows more often from one direction than from any other.</a:t>
            </a:r>
            <a:endParaRPr lang="en-US" sz="2800">
              <a:latin typeface="Arial" charset="0"/>
              <a:cs typeface="Times New Roman" pitchFamily="18" charset="0"/>
            </a:endParaRPr>
          </a:p>
        </p:txBody>
      </p:sp>
      <p:sp>
        <p:nvSpPr>
          <p:cNvPr id="37893" name="Rectangle 16"/>
          <p:cNvSpPr>
            <a:spLocks noChangeArrowheads="1"/>
          </p:cNvSpPr>
          <p:nvPr/>
        </p:nvSpPr>
        <p:spPr bwMode="auto">
          <a:xfrm>
            <a:off x="1260475" y="2162175"/>
            <a:ext cx="7623175" cy="519113"/>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Wind Direction</a:t>
            </a:r>
          </a:p>
        </p:txBody>
      </p:sp>
      <p:sp>
        <p:nvSpPr>
          <p:cNvPr id="37894" name="Rectangle 17"/>
          <p:cNvSpPr>
            <a:spLocks noChangeArrowheads="1"/>
          </p:cNvSpPr>
          <p:nvPr/>
        </p:nvSpPr>
        <p:spPr bwMode="auto">
          <a:xfrm>
            <a:off x="1673225" y="3965575"/>
            <a:ext cx="7089775" cy="118745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In the United States, the westerlies consistently move weather from west to east across the continent.</a:t>
            </a:r>
            <a:endParaRPr lang="en-US" sz="2800">
              <a:latin typeface="Arial"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Group 2"/>
          <p:cNvGrpSpPr>
            <a:grpSpLocks/>
          </p:cNvGrpSpPr>
          <p:nvPr/>
        </p:nvGrpSpPr>
        <p:grpSpPr bwMode="auto">
          <a:xfrm>
            <a:off x="-4763" y="0"/>
            <a:ext cx="9159876" cy="6629400"/>
            <a:chOff x="-10" y="0"/>
            <a:chExt cx="5770" cy="4176"/>
          </a:xfrm>
        </p:grpSpPr>
        <p:grpSp>
          <p:nvGrpSpPr>
            <p:cNvPr id="38918" name="Group 3"/>
            <p:cNvGrpSpPr>
              <a:grpSpLocks/>
            </p:cNvGrpSpPr>
            <p:nvPr/>
          </p:nvGrpSpPr>
          <p:grpSpPr bwMode="auto">
            <a:xfrm>
              <a:off x="192" y="960"/>
              <a:ext cx="5376" cy="3216"/>
              <a:chOff x="192" y="960"/>
              <a:chExt cx="5376" cy="3216"/>
            </a:xfrm>
          </p:grpSpPr>
          <p:sp>
            <p:nvSpPr>
              <p:cNvPr id="38927"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38928" name="Rectangle 5"/>
              <p:cNvSpPr>
                <a:spLocks noChangeAspect="1" noChangeArrowheads="1"/>
              </p:cNvSpPr>
              <p:nvPr/>
            </p:nvSpPr>
            <p:spPr bwMode="auto">
              <a:xfrm>
                <a:off x="635" y="1032"/>
                <a:ext cx="2904"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How Wind Is Measured</a:t>
                </a:r>
              </a:p>
            </p:txBody>
          </p:sp>
        </p:grpSp>
        <p:grpSp>
          <p:nvGrpSpPr>
            <p:cNvPr id="38919" name="Group 6"/>
            <p:cNvGrpSpPr>
              <a:grpSpLocks/>
            </p:cNvGrpSpPr>
            <p:nvPr/>
          </p:nvGrpSpPr>
          <p:grpSpPr bwMode="auto">
            <a:xfrm>
              <a:off x="-10" y="0"/>
              <a:ext cx="5770" cy="901"/>
              <a:chOff x="-10" y="0"/>
              <a:chExt cx="5770" cy="901"/>
            </a:xfrm>
          </p:grpSpPr>
          <p:sp>
            <p:nvSpPr>
              <p:cNvPr id="38920"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38921" name="Group 8"/>
              <p:cNvGrpSpPr>
                <a:grpSpLocks/>
              </p:cNvGrpSpPr>
              <p:nvPr/>
            </p:nvGrpSpPr>
            <p:grpSpPr bwMode="auto">
              <a:xfrm>
                <a:off x="-10" y="0"/>
                <a:ext cx="5770" cy="86"/>
                <a:chOff x="-5" y="0"/>
                <a:chExt cx="5770" cy="86"/>
              </a:xfrm>
            </p:grpSpPr>
            <p:sp>
              <p:nvSpPr>
                <p:cNvPr id="38925"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1290"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38922" name="Group 11"/>
              <p:cNvGrpSpPr>
                <a:grpSpLocks/>
              </p:cNvGrpSpPr>
              <p:nvPr/>
            </p:nvGrpSpPr>
            <p:grpSpPr bwMode="auto">
              <a:xfrm>
                <a:off x="-5" y="768"/>
                <a:ext cx="5760" cy="133"/>
                <a:chOff x="1" y="768"/>
                <a:chExt cx="5760" cy="133"/>
              </a:xfrm>
            </p:grpSpPr>
            <p:sp>
              <p:nvSpPr>
                <p:cNvPr id="38923"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1293"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38915"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b="1" smtClean="0">
                <a:solidFill>
                  <a:srgbClr val="FFD600"/>
                </a:solidFill>
                <a:cs typeface="Times New Roman" pitchFamily="18" charset="0"/>
              </a:rPr>
              <a:t>19.3 </a:t>
            </a:r>
            <a:r>
              <a:rPr lang="en-US" b="1" smtClean="0">
                <a:cs typeface="Times New Roman" pitchFamily="18" charset="0"/>
              </a:rPr>
              <a:t> Regional Wind Systems    </a:t>
            </a:r>
            <a:endParaRPr lang="en-US" smtClean="0"/>
          </a:p>
        </p:txBody>
      </p:sp>
      <p:sp>
        <p:nvSpPr>
          <p:cNvPr id="38916" name="Rectangle 15"/>
          <p:cNvSpPr>
            <a:spLocks noChangeArrowheads="1"/>
          </p:cNvSpPr>
          <p:nvPr/>
        </p:nvSpPr>
        <p:spPr bwMode="auto">
          <a:xfrm>
            <a:off x="1736725" y="2627313"/>
            <a:ext cx="7089775" cy="118745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An</a:t>
            </a:r>
            <a:r>
              <a:rPr lang="en-US" b="1">
                <a:latin typeface="Arial" charset="0"/>
                <a:cs typeface="Times New Roman" pitchFamily="18" charset="0"/>
              </a:rPr>
              <a:t> anemometer </a:t>
            </a:r>
            <a:r>
              <a:rPr lang="en-US">
                <a:latin typeface="Arial" charset="0"/>
                <a:cs typeface="Times New Roman" pitchFamily="18" charset="0"/>
              </a:rPr>
              <a:t>is an instrument that resembles a cup and is commonly used to measure wind speed.</a:t>
            </a:r>
            <a:endParaRPr lang="en-US" sz="2800">
              <a:latin typeface="Arial" charset="0"/>
              <a:cs typeface="Times New Roman" pitchFamily="18" charset="0"/>
            </a:endParaRPr>
          </a:p>
        </p:txBody>
      </p:sp>
      <p:sp>
        <p:nvSpPr>
          <p:cNvPr id="38917" name="Rectangle 16"/>
          <p:cNvSpPr>
            <a:spLocks noChangeArrowheads="1"/>
          </p:cNvSpPr>
          <p:nvPr/>
        </p:nvSpPr>
        <p:spPr bwMode="auto">
          <a:xfrm>
            <a:off x="1247775" y="2149475"/>
            <a:ext cx="7623175" cy="519113"/>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Wind Speed</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2"/>
          <p:cNvGrpSpPr>
            <a:grpSpLocks/>
          </p:cNvGrpSpPr>
          <p:nvPr/>
        </p:nvGrpSpPr>
        <p:grpSpPr bwMode="auto">
          <a:xfrm>
            <a:off x="0" y="0"/>
            <a:ext cx="9159875" cy="1430338"/>
            <a:chOff x="-5" y="0"/>
            <a:chExt cx="5770" cy="901"/>
          </a:xfrm>
        </p:grpSpPr>
        <p:sp>
          <p:nvSpPr>
            <p:cNvPr id="6151"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6152" name="Group 4"/>
            <p:cNvGrpSpPr>
              <a:grpSpLocks/>
            </p:cNvGrpSpPr>
            <p:nvPr/>
          </p:nvGrpSpPr>
          <p:grpSpPr bwMode="auto">
            <a:xfrm>
              <a:off x="-5" y="0"/>
              <a:ext cx="5770" cy="86"/>
              <a:chOff x="-5" y="0"/>
              <a:chExt cx="5770" cy="86"/>
            </a:xfrm>
          </p:grpSpPr>
          <p:sp>
            <p:nvSpPr>
              <p:cNvPr id="6156"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692230"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6153" name="Group 7"/>
            <p:cNvGrpSpPr>
              <a:grpSpLocks/>
            </p:cNvGrpSpPr>
            <p:nvPr/>
          </p:nvGrpSpPr>
          <p:grpSpPr bwMode="auto">
            <a:xfrm>
              <a:off x="0" y="768"/>
              <a:ext cx="5760" cy="133"/>
              <a:chOff x="1" y="768"/>
              <a:chExt cx="5760" cy="133"/>
            </a:xfrm>
          </p:grpSpPr>
          <p:sp>
            <p:nvSpPr>
              <p:cNvPr id="6154"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692233"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6147"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t>A Mercury Barometer</a:t>
            </a:r>
          </a:p>
        </p:txBody>
      </p:sp>
      <p:grpSp>
        <p:nvGrpSpPr>
          <p:cNvPr id="6148" name="Group 28"/>
          <p:cNvGrpSpPr>
            <a:grpSpLocks/>
          </p:cNvGrpSpPr>
          <p:nvPr/>
        </p:nvGrpSpPr>
        <p:grpSpPr bwMode="auto">
          <a:xfrm>
            <a:off x="2978150" y="1474788"/>
            <a:ext cx="3187700" cy="5383212"/>
            <a:chOff x="1876" y="929"/>
            <a:chExt cx="2008" cy="3391"/>
          </a:xfrm>
        </p:grpSpPr>
        <p:sp>
          <p:nvSpPr>
            <p:cNvPr id="6149" name="AutoShape 20"/>
            <p:cNvSpPr>
              <a:spLocks noChangeAspect="1" noChangeArrowheads="1"/>
            </p:cNvSpPr>
            <p:nvPr/>
          </p:nvSpPr>
          <p:spPr bwMode="auto">
            <a:xfrm>
              <a:off x="1876" y="929"/>
              <a:ext cx="2008" cy="3264"/>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6150" name="Picture 27"/>
            <p:cNvPicPr>
              <a:picLocks noChangeAspect="1" noChangeArrowheads="1"/>
            </p:cNvPicPr>
            <p:nvPr/>
          </p:nvPicPr>
          <p:blipFill>
            <a:blip r:embed="rId3" cstate="print"/>
            <a:srcRect/>
            <a:stretch>
              <a:fillRect/>
            </a:stretch>
          </p:blipFill>
          <p:spPr bwMode="auto">
            <a:xfrm>
              <a:off x="1921" y="978"/>
              <a:ext cx="1754" cy="3342"/>
            </a:xfrm>
            <a:prstGeom prst="rect">
              <a:avLst/>
            </a:prstGeom>
            <a:noFill/>
            <a:ln w="9525">
              <a:noFill/>
              <a:miter lim="800000"/>
              <a:headEnd/>
              <a:tailEnd/>
            </a:ln>
          </p:spPr>
        </p:pic>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938" name="Group 2"/>
          <p:cNvGrpSpPr>
            <a:grpSpLocks/>
          </p:cNvGrpSpPr>
          <p:nvPr/>
        </p:nvGrpSpPr>
        <p:grpSpPr bwMode="auto">
          <a:xfrm>
            <a:off x="-4763" y="0"/>
            <a:ext cx="9159876" cy="6629400"/>
            <a:chOff x="-10" y="0"/>
            <a:chExt cx="5770" cy="4176"/>
          </a:xfrm>
        </p:grpSpPr>
        <p:grpSp>
          <p:nvGrpSpPr>
            <p:cNvPr id="39944" name="Group 3"/>
            <p:cNvGrpSpPr>
              <a:grpSpLocks/>
            </p:cNvGrpSpPr>
            <p:nvPr/>
          </p:nvGrpSpPr>
          <p:grpSpPr bwMode="auto">
            <a:xfrm>
              <a:off x="192" y="960"/>
              <a:ext cx="5376" cy="3216"/>
              <a:chOff x="192" y="960"/>
              <a:chExt cx="5376" cy="3216"/>
            </a:xfrm>
          </p:grpSpPr>
          <p:sp>
            <p:nvSpPr>
              <p:cNvPr id="39953"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39954" name="Rectangle 5"/>
              <p:cNvSpPr>
                <a:spLocks noChangeAspect="1" noChangeArrowheads="1"/>
              </p:cNvSpPr>
              <p:nvPr/>
            </p:nvSpPr>
            <p:spPr bwMode="auto">
              <a:xfrm>
                <a:off x="635" y="1032"/>
                <a:ext cx="2506" cy="378"/>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El Ni</a:t>
                </a:r>
                <a:r>
                  <a:rPr lang="en-US" sz="3200" b="1">
                    <a:solidFill>
                      <a:srgbClr val="008000"/>
                    </a:solidFill>
                    <a:cs typeface="Times New Roman" pitchFamily="18" charset="0"/>
                  </a:rPr>
                  <a:t>ñ</a:t>
                </a:r>
                <a:r>
                  <a:rPr lang="en-US" sz="3200" b="1">
                    <a:solidFill>
                      <a:srgbClr val="008000"/>
                    </a:solidFill>
                    <a:latin typeface="Arial" charset="0"/>
                    <a:cs typeface="Times New Roman" pitchFamily="18" charset="0"/>
                  </a:rPr>
                  <a:t>o and La Ni</a:t>
                </a:r>
                <a:r>
                  <a:rPr lang="en-US" sz="3200" b="1">
                    <a:solidFill>
                      <a:srgbClr val="008000"/>
                    </a:solidFill>
                    <a:cs typeface="Times New Roman" pitchFamily="18" charset="0"/>
                  </a:rPr>
                  <a:t>ñ</a:t>
                </a:r>
                <a:r>
                  <a:rPr lang="en-US" sz="3200" b="1">
                    <a:solidFill>
                      <a:srgbClr val="008000"/>
                    </a:solidFill>
                    <a:latin typeface="Arial" charset="0"/>
                    <a:cs typeface="Times New Roman" pitchFamily="18" charset="0"/>
                  </a:rPr>
                  <a:t>a</a:t>
                </a:r>
              </a:p>
            </p:txBody>
          </p:sp>
        </p:grpSp>
        <p:grpSp>
          <p:nvGrpSpPr>
            <p:cNvPr id="39945" name="Group 6"/>
            <p:cNvGrpSpPr>
              <a:grpSpLocks/>
            </p:cNvGrpSpPr>
            <p:nvPr/>
          </p:nvGrpSpPr>
          <p:grpSpPr bwMode="auto">
            <a:xfrm>
              <a:off x="-10" y="0"/>
              <a:ext cx="5770" cy="901"/>
              <a:chOff x="-10" y="0"/>
              <a:chExt cx="5770" cy="901"/>
            </a:xfrm>
          </p:grpSpPr>
          <p:sp>
            <p:nvSpPr>
              <p:cNvPr id="39946"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39947" name="Group 8"/>
              <p:cNvGrpSpPr>
                <a:grpSpLocks/>
              </p:cNvGrpSpPr>
              <p:nvPr/>
            </p:nvGrpSpPr>
            <p:grpSpPr bwMode="auto">
              <a:xfrm>
                <a:off x="-10" y="0"/>
                <a:ext cx="5770" cy="86"/>
                <a:chOff x="-5" y="0"/>
                <a:chExt cx="5770" cy="86"/>
              </a:xfrm>
            </p:grpSpPr>
            <p:sp>
              <p:nvSpPr>
                <p:cNvPr id="39951"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4362"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39948" name="Group 11"/>
              <p:cNvGrpSpPr>
                <a:grpSpLocks/>
              </p:cNvGrpSpPr>
              <p:nvPr/>
            </p:nvGrpSpPr>
            <p:grpSpPr bwMode="auto">
              <a:xfrm>
                <a:off x="-5" y="768"/>
                <a:ext cx="5760" cy="133"/>
                <a:chOff x="1" y="768"/>
                <a:chExt cx="5760" cy="133"/>
              </a:xfrm>
            </p:grpSpPr>
            <p:sp>
              <p:nvSpPr>
                <p:cNvPr id="39949"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4365"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39939"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b="1" smtClean="0">
                <a:solidFill>
                  <a:srgbClr val="FFD600"/>
                </a:solidFill>
                <a:cs typeface="Times New Roman" pitchFamily="18" charset="0"/>
              </a:rPr>
              <a:t>19.3 </a:t>
            </a:r>
            <a:r>
              <a:rPr lang="en-US" b="1" smtClean="0">
                <a:cs typeface="Times New Roman" pitchFamily="18" charset="0"/>
              </a:rPr>
              <a:t> Regional Wind Systems    </a:t>
            </a:r>
            <a:endParaRPr lang="en-US" smtClean="0"/>
          </a:p>
        </p:txBody>
      </p:sp>
      <p:sp>
        <p:nvSpPr>
          <p:cNvPr id="39940" name="Rectangle 15"/>
          <p:cNvSpPr>
            <a:spLocks noChangeArrowheads="1"/>
          </p:cNvSpPr>
          <p:nvPr/>
        </p:nvSpPr>
        <p:spPr bwMode="auto">
          <a:xfrm>
            <a:off x="1736725" y="3803650"/>
            <a:ext cx="7102475" cy="1552575"/>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At irregular intervals of three to seven years, these warm countercurrents become unusually strong and replace normally cold offshore waters with warm equatorial waters.</a:t>
            </a:r>
            <a:endParaRPr lang="en-US" sz="2800">
              <a:latin typeface="Arial" charset="0"/>
              <a:cs typeface="Times New Roman" pitchFamily="18" charset="0"/>
            </a:endParaRPr>
          </a:p>
        </p:txBody>
      </p:sp>
      <p:sp>
        <p:nvSpPr>
          <p:cNvPr id="39941" name="Rectangle 16"/>
          <p:cNvSpPr>
            <a:spLocks noChangeArrowheads="1"/>
          </p:cNvSpPr>
          <p:nvPr/>
        </p:nvSpPr>
        <p:spPr bwMode="auto">
          <a:xfrm>
            <a:off x="1260475" y="2162175"/>
            <a:ext cx="7623175" cy="536575"/>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El Ni</a:t>
            </a:r>
            <a:r>
              <a:rPr lang="en-US" sz="2800">
                <a:cs typeface="Times New Roman" pitchFamily="18" charset="0"/>
              </a:rPr>
              <a:t>ño</a:t>
            </a:r>
            <a:endParaRPr lang="en-US" b="1">
              <a:cs typeface="Times New Roman" pitchFamily="18" charset="0"/>
            </a:endParaRPr>
          </a:p>
        </p:txBody>
      </p:sp>
      <p:sp>
        <p:nvSpPr>
          <p:cNvPr id="39942" name="Rectangle 17"/>
          <p:cNvSpPr>
            <a:spLocks noChangeArrowheads="1"/>
          </p:cNvSpPr>
          <p:nvPr/>
        </p:nvSpPr>
        <p:spPr bwMode="auto">
          <a:xfrm>
            <a:off x="1736725" y="2643188"/>
            <a:ext cx="7102475" cy="1203325"/>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b="1">
                <a:latin typeface="Arial" charset="0"/>
                <a:cs typeface="Times New Roman" pitchFamily="18" charset="0"/>
              </a:rPr>
              <a:t>El Ni</a:t>
            </a:r>
            <a:r>
              <a:rPr lang="en-US" b="1">
                <a:cs typeface="Times New Roman" pitchFamily="18" charset="0"/>
              </a:rPr>
              <a:t>ñ</a:t>
            </a:r>
            <a:r>
              <a:rPr lang="en-US" b="1">
                <a:latin typeface="Arial" charset="0"/>
                <a:cs typeface="Times New Roman" pitchFamily="18" charset="0"/>
              </a:rPr>
              <a:t>o</a:t>
            </a:r>
            <a:r>
              <a:rPr lang="en-US">
                <a:latin typeface="Arial" charset="0"/>
                <a:cs typeface="Times New Roman" pitchFamily="18" charset="0"/>
              </a:rPr>
              <a:t> is the name given to the periodic warming of the ocean that occurs in the central and eastern Pacific. </a:t>
            </a:r>
          </a:p>
        </p:txBody>
      </p:sp>
      <p:sp>
        <p:nvSpPr>
          <p:cNvPr id="39943" name="Rectangle 19"/>
          <p:cNvSpPr>
            <a:spLocks noChangeArrowheads="1"/>
          </p:cNvSpPr>
          <p:nvPr/>
        </p:nvSpPr>
        <p:spPr bwMode="auto">
          <a:xfrm>
            <a:off x="1736725" y="5345113"/>
            <a:ext cx="7102475" cy="83820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A major El Ni</a:t>
            </a:r>
            <a:r>
              <a:rPr lang="en-US">
                <a:cs typeface="Times New Roman" pitchFamily="18" charset="0"/>
              </a:rPr>
              <a:t>ñ</a:t>
            </a:r>
            <a:r>
              <a:rPr lang="en-US">
                <a:latin typeface="Arial" charset="0"/>
                <a:cs typeface="Times New Roman" pitchFamily="18" charset="0"/>
              </a:rPr>
              <a:t>o episode can cause extreme weather in many parts of the world.</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2"/>
          <p:cNvGrpSpPr>
            <a:grpSpLocks/>
          </p:cNvGrpSpPr>
          <p:nvPr/>
        </p:nvGrpSpPr>
        <p:grpSpPr bwMode="auto">
          <a:xfrm>
            <a:off x="0" y="0"/>
            <a:ext cx="9159875" cy="1430338"/>
            <a:chOff x="-5" y="0"/>
            <a:chExt cx="5770" cy="901"/>
          </a:xfrm>
        </p:grpSpPr>
        <p:sp>
          <p:nvSpPr>
            <p:cNvPr id="40967"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40968" name="Group 4"/>
            <p:cNvGrpSpPr>
              <a:grpSpLocks/>
            </p:cNvGrpSpPr>
            <p:nvPr/>
          </p:nvGrpSpPr>
          <p:grpSpPr bwMode="auto">
            <a:xfrm>
              <a:off x="-5" y="0"/>
              <a:ext cx="5770" cy="86"/>
              <a:chOff x="-5" y="0"/>
              <a:chExt cx="5770" cy="86"/>
            </a:xfrm>
          </p:grpSpPr>
          <p:sp>
            <p:nvSpPr>
              <p:cNvPr id="40972"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5382"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40969" name="Group 7"/>
            <p:cNvGrpSpPr>
              <a:grpSpLocks/>
            </p:cNvGrpSpPr>
            <p:nvPr/>
          </p:nvGrpSpPr>
          <p:grpSpPr bwMode="auto">
            <a:xfrm>
              <a:off x="0" y="768"/>
              <a:ext cx="5760" cy="133"/>
              <a:chOff x="1" y="768"/>
              <a:chExt cx="5760" cy="133"/>
            </a:xfrm>
          </p:grpSpPr>
          <p:sp>
            <p:nvSpPr>
              <p:cNvPr id="40970"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5385"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40963"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cs typeface="Times New Roman" pitchFamily="18" charset="0"/>
              </a:rPr>
              <a:t>Normal Conditions</a:t>
            </a:r>
            <a:endParaRPr lang="en-US" sz="2800" smtClean="0">
              <a:solidFill>
                <a:schemeClr val="tx1"/>
              </a:solidFill>
              <a:cs typeface="Times New Roman" pitchFamily="18" charset="0"/>
            </a:endParaRPr>
          </a:p>
        </p:txBody>
      </p:sp>
      <p:grpSp>
        <p:nvGrpSpPr>
          <p:cNvPr id="40964" name="Group 14"/>
          <p:cNvGrpSpPr>
            <a:grpSpLocks/>
          </p:cNvGrpSpPr>
          <p:nvPr/>
        </p:nvGrpSpPr>
        <p:grpSpPr bwMode="auto">
          <a:xfrm>
            <a:off x="304800" y="1974850"/>
            <a:ext cx="8534400" cy="4254500"/>
            <a:chOff x="192" y="1244"/>
            <a:chExt cx="5376" cy="2680"/>
          </a:xfrm>
        </p:grpSpPr>
        <p:sp>
          <p:nvSpPr>
            <p:cNvPr id="40965" name="AutoShape 11"/>
            <p:cNvSpPr>
              <a:spLocks noChangeAspect="1" noChangeArrowheads="1"/>
            </p:cNvSpPr>
            <p:nvPr/>
          </p:nvSpPr>
          <p:spPr bwMode="auto">
            <a:xfrm>
              <a:off x="192" y="1244"/>
              <a:ext cx="5376" cy="2680"/>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40966" name="Picture 13"/>
            <p:cNvPicPr>
              <a:picLocks noChangeAspect="1" noChangeArrowheads="1"/>
            </p:cNvPicPr>
            <p:nvPr/>
          </p:nvPicPr>
          <p:blipFill>
            <a:blip r:embed="rId3" cstate="print"/>
            <a:srcRect/>
            <a:stretch>
              <a:fillRect/>
            </a:stretch>
          </p:blipFill>
          <p:spPr bwMode="auto">
            <a:xfrm>
              <a:off x="393" y="1449"/>
              <a:ext cx="4974" cy="2270"/>
            </a:xfrm>
            <a:prstGeom prst="rect">
              <a:avLst/>
            </a:prstGeom>
            <a:noFill/>
            <a:ln w="9525">
              <a:noFill/>
              <a:miter lim="800000"/>
              <a:headEnd/>
              <a:tailEnd/>
            </a:ln>
          </p:spPr>
        </p:pic>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2"/>
          <p:cNvGrpSpPr>
            <a:grpSpLocks/>
          </p:cNvGrpSpPr>
          <p:nvPr/>
        </p:nvGrpSpPr>
        <p:grpSpPr bwMode="auto">
          <a:xfrm>
            <a:off x="0" y="0"/>
            <a:ext cx="9159875" cy="1430338"/>
            <a:chOff x="-5" y="0"/>
            <a:chExt cx="5770" cy="901"/>
          </a:xfrm>
        </p:grpSpPr>
        <p:sp>
          <p:nvSpPr>
            <p:cNvPr id="41991"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41992" name="Group 4"/>
            <p:cNvGrpSpPr>
              <a:grpSpLocks/>
            </p:cNvGrpSpPr>
            <p:nvPr/>
          </p:nvGrpSpPr>
          <p:grpSpPr bwMode="auto">
            <a:xfrm>
              <a:off x="-5" y="0"/>
              <a:ext cx="5770" cy="86"/>
              <a:chOff x="-5" y="0"/>
              <a:chExt cx="5770" cy="86"/>
            </a:xfrm>
          </p:grpSpPr>
          <p:sp>
            <p:nvSpPr>
              <p:cNvPr id="41996"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7430"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41993" name="Group 7"/>
            <p:cNvGrpSpPr>
              <a:grpSpLocks/>
            </p:cNvGrpSpPr>
            <p:nvPr/>
          </p:nvGrpSpPr>
          <p:grpSpPr bwMode="auto">
            <a:xfrm>
              <a:off x="0" y="768"/>
              <a:ext cx="5760" cy="133"/>
              <a:chOff x="1" y="768"/>
              <a:chExt cx="5760" cy="133"/>
            </a:xfrm>
          </p:grpSpPr>
          <p:sp>
            <p:nvSpPr>
              <p:cNvPr id="41994"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7433"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41987"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cs typeface="Times New Roman" pitchFamily="18" charset="0"/>
              </a:rPr>
              <a:t>El Niño Conditions</a:t>
            </a:r>
          </a:p>
        </p:txBody>
      </p:sp>
      <p:grpSp>
        <p:nvGrpSpPr>
          <p:cNvPr id="41988" name="Group 14"/>
          <p:cNvGrpSpPr>
            <a:grpSpLocks/>
          </p:cNvGrpSpPr>
          <p:nvPr/>
        </p:nvGrpSpPr>
        <p:grpSpPr bwMode="auto">
          <a:xfrm>
            <a:off x="152400" y="1912938"/>
            <a:ext cx="8839200" cy="4354512"/>
            <a:chOff x="96" y="789"/>
            <a:chExt cx="5568" cy="2743"/>
          </a:xfrm>
        </p:grpSpPr>
        <p:sp>
          <p:nvSpPr>
            <p:cNvPr id="41989" name="AutoShape 11"/>
            <p:cNvSpPr>
              <a:spLocks noChangeAspect="1" noChangeArrowheads="1"/>
            </p:cNvSpPr>
            <p:nvPr/>
          </p:nvSpPr>
          <p:spPr bwMode="auto">
            <a:xfrm>
              <a:off x="96" y="789"/>
              <a:ext cx="5568" cy="2743"/>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41990" name="Picture 13"/>
            <p:cNvPicPr>
              <a:picLocks noChangeAspect="1" noChangeArrowheads="1"/>
            </p:cNvPicPr>
            <p:nvPr/>
          </p:nvPicPr>
          <p:blipFill>
            <a:blip r:embed="rId3" cstate="print"/>
            <a:srcRect/>
            <a:stretch>
              <a:fillRect/>
            </a:stretch>
          </p:blipFill>
          <p:spPr bwMode="auto">
            <a:xfrm>
              <a:off x="338" y="1000"/>
              <a:ext cx="5084" cy="2320"/>
            </a:xfrm>
            <a:prstGeom prst="rect">
              <a:avLst/>
            </a:prstGeom>
            <a:noFill/>
            <a:ln w="9525">
              <a:noFill/>
              <a:miter lim="800000"/>
              <a:headEnd/>
              <a:tailEnd/>
            </a:ln>
          </p:spPr>
        </p:pic>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10" name="Group 2"/>
          <p:cNvGrpSpPr>
            <a:grpSpLocks/>
          </p:cNvGrpSpPr>
          <p:nvPr/>
        </p:nvGrpSpPr>
        <p:grpSpPr bwMode="auto">
          <a:xfrm>
            <a:off x="-4763" y="0"/>
            <a:ext cx="9159876" cy="6629400"/>
            <a:chOff x="-10" y="0"/>
            <a:chExt cx="5770" cy="4176"/>
          </a:xfrm>
        </p:grpSpPr>
        <p:grpSp>
          <p:nvGrpSpPr>
            <p:cNvPr id="43014" name="Group 3"/>
            <p:cNvGrpSpPr>
              <a:grpSpLocks/>
            </p:cNvGrpSpPr>
            <p:nvPr/>
          </p:nvGrpSpPr>
          <p:grpSpPr bwMode="auto">
            <a:xfrm>
              <a:off x="192" y="960"/>
              <a:ext cx="5376" cy="3216"/>
              <a:chOff x="192" y="960"/>
              <a:chExt cx="5376" cy="3216"/>
            </a:xfrm>
          </p:grpSpPr>
          <p:sp>
            <p:nvSpPr>
              <p:cNvPr id="43023"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43024" name="Rectangle 5"/>
              <p:cNvSpPr>
                <a:spLocks noChangeAspect="1" noChangeArrowheads="1"/>
              </p:cNvSpPr>
              <p:nvPr/>
            </p:nvSpPr>
            <p:spPr bwMode="auto">
              <a:xfrm>
                <a:off x="635" y="1032"/>
                <a:ext cx="2506" cy="378"/>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El Ni</a:t>
                </a:r>
                <a:r>
                  <a:rPr lang="en-US" sz="3200" b="1">
                    <a:solidFill>
                      <a:srgbClr val="008000"/>
                    </a:solidFill>
                    <a:cs typeface="Times New Roman" pitchFamily="18" charset="0"/>
                  </a:rPr>
                  <a:t>ñ</a:t>
                </a:r>
                <a:r>
                  <a:rPr lang="en-US" sz="3200" b="1">
                    <a:solidFill>
                      <a:srgbClr val="008000"/>
                    </a:solidFill>
                    <a:latin typeface="Arial" charset="0"/>
                    <a:cs typeface="Times New Roman" pitchFamily="18" charset="0"/>
                  </a:rPr>
                  <a:t>o and La Ni</a:t>
                </a:r>
                <a:r>
                  <a:rPr lang="en-US" sz="3200" b="1">
                    <a:solidFill>
                      <a:srgbClr val="008000"/>
                    </a:solidFill>
                    <a:cs typeface="Times New Roman" pitchFamily="18" charset="0"/>
                  </a:rPr>
                  <a:t>ñ</a:t>
                </a:r>
                <a:r>
                  <a:rPr lang="en-US" sz="3200" b="1">
                    <a:solidFill>
                      <a:srgbClr val="008000"/>
                    </a:solidFill>
                    <a:latin typeface="Arial" charset="0"/>
                    <a:cs typeface="Times New Roman" pitchFamily="18" charset="0"/>
                  </a:rPr>
                  <a:t>a</a:t>
                </a:r>
              </a:p>
            </p:txBody>
          </p:sp>
        </p:grpSp>
        <p:grpSp>
          <p:nvGrpSpPr>
            <p:cNvPr id="43015" name="Group 6"/>
            <p:cNvGrpSpPr>
              <a:grpSpLocks/>
            </p:cNvGrpSpPr>
            <p:nvPr/>
          </p:nvGrpSpPr>
          <p:grpSpPr bwMode="auto">
            <a:xfrm>
              <a:off x="-10" y="0"/>
              <a:ext cx="5770" cy="901"/>
              <a:chOff x="-10" y="0"/>
              <a:chExt cx="5770" cy="901"/>
            </a:xfrm>
          </p:grpSpPr>
          <p:sp>
            <p:nvSpPr>
              <p:cNvPr id="43016"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43017" name="Group 8"/>
              <p:cNvGrpSpPr>
                <a:grpSpLocks/>
              </p:cNvGrpSpPr>
              <p:nvPr/>
            </p:nvGrpSpPr>
            <p:grpSpPr bwMode="auto">
              <a:xfrm>
                <a:off x="-10" y="0"/>
                <a:ext cx="5770" cy="86"/>
                <a:chOff x="-5" y="0"/>
                <a:chExt cx="5770" cy="86"/>
              </a:xfrm>
            </p:grpSpPr>
            <p:sp>
              <p:nvSpPr>
                <p:cNvPr id="43021"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9482"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43018" name="Group 11"/>
              <p:cNvGrpSpPr>
                <a:grpSpLocks/>
              </p:cNvGrpSpPr>
              <p:nvPr/>
            </p:nvGrpSpPr>
            <p:grpSpPr bwMode="auto">
              <a:xfrm>
                <a:off x="-5" y="768"/>
                <a:ext cx="5760" cy="133"/>
                <a:chOff x="1" y="768"/>
                <a:chExt cx="5760" cy="133"/>
              </a:xfrm>
            </p:grpSpPr>
            <p:sp>
              <p:nvSpPr>
                <p:cNvPr id="43019"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29485"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43011"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b="1" smtClean="0">
                <a:solidFill>
                  <a:srgbClr val="FFD600"/>
                </a:solidFill>
                <a:cs typeface="Times New Roman" pitchFamily="18" charset="0"/>
              </a:rPr>
              <a:t>19.3</a:t>
            </a:r>
            <a:r>
              <a:rPr lang="en-US" b="1" smtClean="0">
                <a:cs typeface="Times New Roman" pitchFamily="18" charset="0"/>
              </a:rPr>
              <a:t>  Regional Wind Systems    </a:t>
            </a:r>
            <a:endParaRPr lang="en-US" smtClean="0"/>
          </a:p>
        </p:txBody>
      </p:sp>
      <p:sp>
        <p:nvSpPr>
          <p:cNvPr id="43012" name="Rectangle 15"/>
          <p:cNvSpPr>
            <a:spLocks noChangeArrowheads="1"/>
          </p:cNvSpPr>
          <p:nvPr/>
        </p:nvSpPr>
        <p:spPr bwMode="auto">
          <a:xfrm>
            <a:off x="1736725" y="2635250"/>
            <a:ext cx="7102475" cy="1933575"/>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Researchers have come to recognize that when surface temperatures in the eastern Pacific are colder than average, a La Ni</a:t>
            </a:r>
            <a:r>
              <a:rPr lang="en-US">
                <a:cs typeface="Times New Roman" pitchFamily="18" charset="0"/>
              </a:rPr>
              <a:t>ñ</a:t>
            </a:r>
            <a:r>
              <a:rPr lang="en-US">
                <a:latin typeface="Arial" charset="0"/>
                <a:cs typeface="Times New Roman" pitchFamily="18" charset="0"/>
              </a:rPr>
              <a:t>a event is triggered that has a distinctive set of weather patterns.</a:t>
            </a:r>
          </a:p>
        </p:txBody>
      </p:sp>
      <p:sp>
        <p:nvSpPr>
          <p:cNvPr id="43013" name="Rectangle 16"/>
          <p:cNvSpPr>
            <a:spLocks noChangeArrowheads="1"/>
          </p:cNvSpPr>
          <p:nvPr/>
        </p:nvSpPr>
        <p:spPr bwMode="auto">
          <a:xfrm>
            <a:off x="1260475" y="2162175"/>
            <a:ext cx="7623175" cy="536575"/>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La Ni</a:t>
            </a:r>
            <a:r>
              <a:rPr lang="en-US" sz="2800">
                <a:cs typeface="Times New Roman" pitchFamily="18" charset="0"/>
              </a:rPr>
              <a:t>ñ</a:t>
            </a:r>
            <a:r>
              <a:rPr lang="en-US" sz="2800">
                <a:latin typeface="Arial" charset="0"/>
                <a:cs typeface="Times New Roman" pitchFamily="18" charset="0"/>
              </a:rPr>
              <a:t>a</a:t>
            </a:r>
            <a:endParaRPr lang="en-US" sz="3200" b="1">
              <a:solidFill>
                <a:srgbClr val="008000"/>
              </a:solidFill>
              <a:latin typeface="Arial" charset="0"/>
              <a:cs typeface="Times New Roman"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2"/>
          <p:cNvGrpSpPr>
            <a:grpSpLocks/>
          </p:cNvGrpSpPr>
          <p:nvPr/>
        </p:nvGrpSpPr>
        <p:grpSpPr bwMode="auto">
          <a:xfrm>
            <a:off x="-4763" y="0"/>
            <a:ext cx="9159876" cy="6629400"/>
            <a:chOff x="-10" y="0"/>
            <a:chExt cx="5770" cy="4176"/>
          </a:xfrm>
        </p:grpSpPr>
        <p:grpSp>
          <p:nvGrpSpPr>
            <p:cNvPr id="44037" name="Group 3"/>
            <p:cNvGrpSpPr>
              <a:grpSpLocks/>
            </p:cNvGrpSpPr>
            <p:nvPr/>
          </p:nvGrpSpPr>
          <p:grpSpPr bwMode="auto">
            <a:xfrm>
              <a:off x="192" y="960"/>
              <a:ext cx="5376" cy="3216"/>
              <a:chOff x="192" y="960"/>
              <a:chExt cx="5376" cy="3216"/>
            </a:xfrm>
          </p:grpSpPr>
          <p:sp>
            <p:nvSpPr>
              <p:cNvPr id="44046"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44047" name="Rectangle 5"/>
              <p:cNvSpPr>
                <a:spLocks noChangeAspect="1" noChangeArrowheads="1"/>
              </p:cNvSpPr>
              <p:nvPr/>
            </p:nvSpPr>
            <p:spPr bwMode="auto">
              <a:xfrm>
                <a:off x="635" y="1032"/>
                <a:ext cx="4354"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Global Distribution of Precipitation</a:t>
                </a:r>
              </a:p>
            </p:txBody>
          </p:sp>
        </p:grpSp>
        <p:grpSp>
          <p:nvGrpSpPr>
            <p:cNvPr id="44038" name="Group 6"/>
            <p:cNvGrpSpPr>
              <a:grpSpLocks/>
            </p:cNvGrpSpPr>
            <p:nvPr/>
          </p:nvGrpSpPr>
          <p:grpSpPr bwMode="auto">
            <a:xfrm>
              <a:off x="-10" y="0"/>
              <a:ext cx="5770" cy="901"/>
              <a:chOff x="-10" y="0"/>
              <a:chExt cx="5770" cy="901"/>
            </a:xfrm>
          </p:grpSpPr>
          <p:sp>
            <p:nvSpPr>
              <p:cNvPr id="44039"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44040" name="Group 8"/>
              <p:cNvGrpSpPr>
                <a:grpSpLocks/>
              </p:cNvGrpSpPr>
              <p:nvPr/>
            </p:nvGrpSpPr>
            <p:grpSpPr bwMode="auto">
              <a:xfrm>
                <a:off x="-10" y="0"/>
                <a:ext cx="5770" cy="86"/>
                <a:chOff x="-5" y="0"/>
                <a:chExt cx="5770" cy="86"/>
              </a:xfrm>
            </p:grpSpPr>
            <p:sp>
              <p:nvSpPr>
                <p:cNvPr id="44044"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32554"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44041" name="Group 11"/>
              <p:cNvGrpSpPr>
                <a:grpSpLocks/>
              </p:cNvGrpSpPr>
              <p:nvPr/>
            </p:nvGrpSpPr>
            <p:grpSpPr bwMode="auto">
              <a:xfrm>
                <a:off x="-5" y="768"/>
                <a:ext cx="5760" cy="133"/>
                <a:chOff x="1" y="768"/>
                <a:chExt cx="5760" cy="133"/>
              </a:xfrm>
            </p:grpSpPr>
            <p:sp>
              <p:nvSpPr>
                <p:cNvPr id="44042"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132557"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44035"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b="1" smtClean="0">
                <a:solidFill>
                  <a:srgbClr val="FFD600"/>
                </a:solidFill>
                <a:cs typeface="Times New Roman" pitchFamily="18" charset="0"/>
              </a:rPr>
              <a:t>19.3 </a:t>
            </a:r>
            <a:r>
              <a:rPr lang="en-US" b="1" smtClean="0">
                <a:cs typeface="Times New Roman" pitchFamily="18" charset="0"/>
              </a:rPr>
              <a:t> Regional Wind Systems    </a:t>
            </a:r>
            <a:endParaRPr lang="en-US" smtClean="0"/>
          </a:p>
        </p:txBody>
      </p:sp>
      <p:sp>
        <p:nvSpPr>
          <p:cNvPr id="44036" name="Rectangle 16"/>
          <p:cNvSpPr>
            <a:spLocks noChangeArrowheads="1"/>
          </p:cNvSpPr>
          <p:nvPr/>
        </p:nvSpPr>
        <p:spPr bwMode="auto">
          <a:xfrm>
            <a:off x="1260475" y="2162175"/>
            <a:ext cx="7572375" cy="1373188"/>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Global precipitation can be explained if knowledge of global winds and pressure systems are applied.</a:t>
            </a:r>
            <a:endParaRPr lang="en-US" sz="2800" b="1">
              <a:solidFill>
                <a:srgbClr val="008000"/>
              </a:solidFill>
              <a:latin typeface="Arial" charset="0"/>
              <a:cs typeface="Times New Roman"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mtClean="0">
                <a:solidFill>
                  <a:schemeClr val="tx1"/>
                </a:solidFill>
              </a:rPr>
              <a:t>Valley and mountain breezes are examples of ____.</a:t>
            </a:r>
            <a:br>
              <a:rPr lang="en-US" smtClean="0">
                <a:solidFill>
                  <a:schemeClr val="tx1"/>
                </a:solidFill>
              </a:rPr>
            </a:br>
            <a:endParaRPr lang="en-US" smtClean="0"/>
          </a:p>
        </p:txBody>
      </p:sp>
      <p:sp>
        <p:nvSpPr>
          <p:cNvPr id="3" name="Content Placeholder 2"/>
          <p:cNvSpPr>
            <a:spLocks noGrp="1"/>
          </p:cNvSpPr>
          <p:nvPr>
            <p:ph idx="1"/>
          </p:nvPr>
        </p:nvSpPr>
        <p:spPr>
          <a:xfrm>
            <a:off x="447675" y="2332038"/>
            <a:ext cx="8229600" cy="4525962"/>
          </a:xfrm>
        </p:spPr>
        <p:txBody>
          <a:bodyPr/>
          <a:lstStyle/>
          <a:p>
            <a:pPr marL="514350" indent="-514350">
              <a:buFontTx/>
              <a:buAutoNum type="alphaLcPeriod"/>
              <a:defRPr/>
            </a:pPr>
            <a:r>
              <a:rPr lang="en-US" dirty="0" smtClean="0">
                <a:solidFill>
                  <a:schemeClr val="tx1"/>
                </a:solidFill>
              </a:rPr>
              <a:t>global winds	</a:t>
            </a:r>
          </a:p>
          <a:p>
            <a:pPr marL="514350" indent="-514350">
              <a:buFontTx/>
              <a:buAutoNum type="alphaLcPeriod" startAt="2"/>
              <a:defRPr/>
            </a:pPr>
            <a:r>
              <a:rPr lang="en-US" dirty="0" smtClean="0">
                <a:solidFill>
                  <a:schemeClr val="tx1"/>
                </a:solidFill>
              </a:rPr>
              <a:t>trade winds</a:t>
            </a:r>
          </a:p>
          <a:p>
            <a:pPr marL="514350" indent="-514350">
              <a:buFontTx/>
              <a:buAutoNum type="alphaLcPeriod" startAt="2"/>
              <a:defRPr/>
            </a:pPr>
            <a:r>
              <a:rPr lang="en-US" dirty="0" smtClean="0">
                <a:solidFill>
                  <a:schemeClr val="tx1"/>
                </a:solidFill>
              </a:rPr>
              <a:t>local winds</a:t>
            </a:r>
          </a:p>
          <a:p>
            <a:pPr marL="514350" indent="-514350">
              <a:buFontTx/>
              <a:buAutoNum type="alphaLcPeriod" startAt="2"/>
              <a:defRPr/>
            </a:pPr>
            <a:r>
              <a:rPr lang="en-US" dirty="0" smtClean="0">
                <a:solidFill>
                  <a:schemeClr val="tx1"/>
                </a:solidFill>
              </a:rPr>
              <a:t>jet streams</a:t>
            </a:r>
          </a:p>
          <a:p>
            <a:pPr>
              <a:defRPr/>
            </a:pPr>
            <a:endParaRPr lang="en-US" dirty="0"/>
          </a:p>
        </p:txBody>
      </p:sp>
      <p:sp>
        <p:nvSpPr>
          <p:cNvPr id="45060" name="TextBox 3"/>
          <p:cNvSpPr txBox="1">
            <a:spLocks noChangeArrowheads="1"/>
          </p:cNvSpPr>
          <p:nvPr/>
        </p:nvSpPr>
        <p:spPr bwMode="auto">
          <a:xfrm>
            <a:off x="7086600" y="4533900"/>
            <a:ext cx="1143000" cy="461963"/>
          </a:xfrm>
          <a:prstGeom prst="rect">
            <a:avLst/>
          </a:prstGeom>
          <a:noFill/>
          <a:ln w="9525">
            <a:noFill/>
            <a:miter lim="800000"/>
            <a:headEnd/>
            <a:tailEnd/>
          </a:ln>
        </p:spPr>
        <p:txBody>
          <a:bodyPr>
            <a:spAutoFit/>
          </a:bodyPr>
          <a:lstStyle/>
          <a:p>
            <a:endParaRPr 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mtClean="0">
                <a:solidFill>
                  <a:schemeClr val="tx1"/>
                </a:solidFill>
              </a:rPr>
              <a:t>A sea breeze usually originates during the ____.</a:t>
            </a:r>
            <a:r>
              <a:rPr lang="en-US" smtClean="0"/>
              <a:t/>
            </a:r>
            <a:br>
              <a:rPr lang="en-US" smtClean="0"/>
            </a:br>
            <a:endParaRPr lang="en-US" smtClean="0"/>
          </a:p>
        </p:txBody>
      </p:sp>
      <p:sp>
        <p:nvSpPr>
          <p:cNvPr id="3" name="Content Placeholder 2"/>
          <p:cNvSpPr>
            <a:spLocks noGrp="1"/>
          </p:cNvSpPr>
          <p:nvPr>
            <p:ph idx="1"/>
          </p:nvPr>
        </p:nvSpPr>
        <p:spPr>
          <a:xfrm>
            <a:off x="457200" y="2332038"/>
            <a:ext cx="8229600" cy="4525962"/>
          </a:xfrm>
        </p:spPr>
        <p:txBody>
          <a:bodyPr/>
          <a:lstStyle/>
          <a:p>
            <a:pPr>
              <a:buFontTx/>
              <a:buNone/>
              <a:defRPr/>
            </a:pPr>
            <a:r>
              <a:rPr lang="en-US" dirty="0" smtClean="0">
                <a:solidFill>
                  <a:schemeClr val="tx1"/>
                </a:solidFill>
              </a:rPr>
              <a:t>a.  evening and flows toward the land</a:t>
            </a:r>
          </a:p>
          <a:p>
            <a:pPr marL="514350" indent="-514350">
              <a:buFontTx/>
              <a:buAutoNum type="alphaLcPeriod" startAt="2"/>
              <a:defRPr/>
            </a:pPr>
            <a:r>
              <a:rPr lang="en-US" dirty="0" smtClean="0">
                <a:solidFill>
                  <a:schemeClr val="tx1"/>
                </a:solidFill>
              </a:rPr>
              <a:t>day and flows toward the land</a:t>
            </a:r>
          </a:p>
          <a:p>
            <a:pPr marL="514350" indent="-514350">
              <a:buFontTx/>
              <a:buAutoNum type="alphaLcPeriod" startAt="2"/>
              <a:defRPr/>
            </a:pPr>
            <a:r>
              <a:rPr lang="en-US" dirty="0" smtClean="0">
                <a:solidFill>
                  <a:schemeClr val="tx1"/>
                </a:solidFill>
              </a:rPr>
              <a:t>evening and flows toward water</a:t>
            </a:r>
          </a:p>
          <a:p>
            <a:pPr marL="514350" indent="-514350">
              <a:buFontTx/>
              <a:buAutoNum type="alphaLcPeriod" startAt="2"/>
              <a:defRPr/>
            </a:pPr>
            <a:r>
              <a:rPr lang="en-US" dirty="0" smtClean="0">
                <a:solidFill>
                  <a:schemeClr val="tx1"/>
                </a:solidFill>
              </a:rPr>
              <a:t>day and flows toward the water</a:t>
            </a:r>
          </a:p>
          <a:p>
            <a:pPr>
              <a:defRPr/>
            </a:pPr>
            <a:endParaRPr lang="en-US" dirty="0">
              <a:solidFill>
                <a:schemeClr val="tx1"/>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mtClean="0">
                <a:solidFill>
                  <a:schemeClr val="tx1"/>
                </a:solidFill>
              </a:rPr>
              <a:t>A land breeze usually originates during the ____.</a:t>
            </a:r>
            <a:br>
              <a:rPr lang="en-US" smtClean="0">
                <a:solidFill>
                  <a:schemeClr val="tx1"/>
                </a:solidFill>
              </a:rPr>
            </a:br>
            <a:endParaRPr lang="en-US" smtClean="0">
              <a:solidFill>
                <a:schemeClr val="tx1"/>
              </a:solidFill>
            </a:endParaRPr>
          </a:p>
        </p:txBody>
      </p:sp>
      <p:sp>
        <p:nvSpPr>
          <p:cNvPr id="3" name="Content Placeholder 2"/>
          <p:cNvSpPr>
            <a:spLocks noGrp="1"/>
          </p:cNvSpPr>
          <p:nvPr>
            <p:ph idx="1"/>
          </p:nvPr>
        </p:nvSpPr>
        <p:spPr>
          <a:xfrm>
            <a:off x="457200" y="2332038"/>
            <a:ext cx="8229600" cy="4525962"/>
          </a:xfrm>
        </p:spPr>
        <p:txBody>
          <a:bodyPr/>
          <a:lstStyle/>
          <a:p>
            <a:pPr>
              <a:buFontTx/>
              <a:buNone/>
              <a:defRPr/>
            </a:pPr>
            <a:r>
              <a:rPr lang="en-US" dirty="0" smtClean="0">
                <a:solidFill>
                  <a:schemeClr val="tx1"/>
                </a:solidFill>
              </a:rPr>
              <a:t>a.  evening and flows toward the land</a:t>
            </a:r>
          </a:p>
          <a:p>
            <a:pPr marL="514350" indent="-514350">
              <a:buFontTx/>
              <a:buAutoNum type="alphaLcPeriod" startAt="2"/>
              <a:defRPr/>
            </a:pPr>
            <a:r>
              <a:rPr lang="en-US" dirty="0" smtClean="0">
                <a:solidFill>
                  <a:schemeClr val="tx1"/>
                </a:solidFill>
              </a:rPr>
              <a:t>day and flows toward the land</a:t>
            </a:r>
          </a:p>
          <a:p>
            <a:pPr marL="514350" indent="-514350">
              <a:buFontTx/>
              <a:buAutoNum type="alphaLcPeriod" startAt="2"/>
              <a:defRPr/>
            </a:pPr>
            <a:r>
              <a:rPr lang="en-US" dirty="0" smtClean="0">
                <a:solidFill>
                  <a:schemeClr val="tx1"/>
                </a:solidFill>
              </a:rPr>
              <a:t>evening and flows toward the water	</a:t>
            </a:r>
          </a:p>
          <a:p>
            <a:pPr marL="514350" indent="-514350">
              <a:buFontTx/>
              <a:buNone/>
              <a:defRPr/>
            </a:pPr>
            <a:r>
              <a:rPr lang="en-US" dirty="0" smtClean="0">
                <a:solidFill>
                  <a:schemeClr val="tx1"/>
                </a:solidFill>
              </a:rPr>
              <a:t>d.	day and flows toward the water</a:t>
            </a:r>
          </a:p>
          <a:p>
            <a:pPr>
              <a:buFontTx/>
              <a:buNone/>
              <a:defRPr/>
            </a:pPr>
            <a:endParaRPr lang="en-US" dirty="0">
              <a:solidFill>
                <a:schemeClr val="tx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mtClean="0">
                <a:solidFill>
                  <a:schemeClr val="tx1"/>
                </a:solidFill>
              </a:rPr>
              <a:t>A wind that consistently blows more often from one direction than from any other is called a ____.</a:t>
            </a:r>
            <a:r>
              <a:rPr lang="en-US" smtClean="0"/>
              <a:t/>
            </a:r>
            <a:br>
              <a:rPr lang="en-US" smtClean="0"/>
            </a:br>
            <a:endParaRPr lang="en-US" smtClean="0">
              <a:solidFill>
                <a:schemeClr val="tx1"/>
              </a:solidFill>
            </a:endParaRPr>
          </a:p>
        </p:txBody>
      </p:sp>
      <p:sp>
        <p:nvSpPr>
          <p:cNvPr id="3" name="Content Placeholder 2"/>
          <p:cNvSpPr>
            <a:spLocks noGrp="1"/>
          </p:cNvSpPr>
          <p:nvPr>
            <p:ph idx="1"/>
          </p:nvPr>
        </p:nvSpPr>
        <p:spPr>
          <a:xfrm>
            <a:off x="438150" y="3667125"/>
            <a:ext cx="8229600" cy="4525963"/>
          </a:xfrm>
        </p:spPr>
        <p:txBody>
          <a:bodyPr/>
          <a:lstStyle/>
          <a:p>
            <a:pPr>
              <a:buFontTx/>
              <a:buNone/>
              <a:defRPr/>
            </a:pPr>
            <a:r>
              <a:rPr lang="en-US" dirty="0" smtClean="0">
                <a:solidFill>
                  <a:schemeClr val="tx1"/>
                </a:solidFill>
              </a:rPr>
              <a:t>a.  local wind</a:t>
            </a:r>
          </a:p>
          <a:p>
            <a:pPr marL="514350" indent="-514350">
              <a:buFontTx/>
              <a:buAutoNum type="alphaLcPeriod" startAt="2"/>
              <a:defRPr/>
            </a:pPr>
            <a:r>
              <a:rPr lang="en-US" dirty="0" smtClean="0">
                <a:solidFill>
                  <a:schemeClr val="tx1"/>
                </a:solidFill>
              </a:rPr>
              <a:t>prevailing wind</a:t>
            </a:r>
          </a:p>
          <a:p>
            <a:pPr marL="514350" indent="-514350">
              <a:buFontTx/>
              <a:buAutoNum type="alphaLcPeriod" startAt="2"/>
              <a:defRPr/>
            </a:pPr>
            <a:r>
              <a:rPr lang="en-US" dirty="0" smtClean="0">
                <a:solidFill>
                  <a:schemeClr val="tx1"/>
                </a:solidFill>
              </a:rPr>
              <a:t>trade wind</a:t>
            </a:r>
          </a:p>
          <a:p>
            <a:pPr marL="514350" indent="-514350">
              <a:buFontTx/>
              <a:buAutoNum type="alphaLcPeriod" startAt="2"/>
              <a:defRPr/>
            </a:pPr>
            <a:r>
              <a:rPr lang="en-US" dirty="0" smtClean="0">
                <a:solidFill>
                  <a:schemeClr val="tx1"/>
                </a:solidFill>
              </a:rPr>
              <a:t>jet stream</a:t>
            </a:r>
          </a:p>
          <a:p>
            <a:pPr>
              <a:defRPr/>
            </a:pPr>
            <a:endParaRPr lang="en-US" dirty="0">
              <a:solidFill>
                <a:schemeClr val="tx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mtClean="0">
                <a:solidFill>
                  <a:schemeClr val="tx1"/>
                </a:solidFill>
              </a:rPr>
              <a:t>Winds are labeled according to which of the following?</a:t>
            </a:r>
            <a:br>
              <a:rPr lang="en-US" smtClean="0">
                <a:solidFill>
                  <a:schemeClr val="tx1"/>
                </a:solidFill>
              </a:rPr>
            </a:br>
            <a:endParaRPr lang="en-US" smtClean="0">
              <a:solidFill>
                <a:schemeClr val="tx1"/>
              </a:solidFill>
            </a:endParaRPr>
          </a:p>
        </p:txBody>
      </p:sp>
      <p:sp>
        <p:nvSpPr>
          <p:cNvPr id="3" name="Content Placeholder 2"/>
          <p:cNvSpPr>
            <a:spLocks noGrp="1"/>
          </p:cNvSpPr>
          <p:nvPr>
            <p:ph idx="1"/>
          </p:nvPr>
        </p:nvSpPr>
        <p:spPr>
          <a:xfrm>
            <a:off x="466725" y="2124075"/>
            <a:ext cx="8229600" cy="4525963"/>
          </a:xfrm>
        </p:spPr>
        <p:txBody>
          <a:bodyPr/>
          <a:lstStyle/>
          <a:p>
            <a:pPr marL="514350" indent="-514350">
              <a:buFontTx/>
              <a:buAutoNum type="alphaLcPeriod"/>
              <a:defRPr/>
            </a:pPr>
            <a:r>
              <a:rPr lang="en-US" dirty="0" smtClean="0">
                <a:solidFill>
                  <a:schemeClr val="tx1"/>
                </a:solidFill>
              </a:rPr>
              <a:t>whether they originate on land or water</a:t>
            </a:r>
          </a:p>
          <a:p>
            <a:pPr marL="514350" indent="-514350">
              <a:buFontTx/>
              <a:buAutoNum type="alphaLcPeriod"/>
              <a:defRPr/>
            </a:pPr>
            <a:r>
              <a:rPr lang="en-US" dirty="0" smtClean="0">
                <a:solidFill>
                  <a:schemeClr val="tx1"/>
                </a:solidFill>
              </a:rPr>
              <a:t>the direction from which they blow	</a:t>
            </a:r>
          </a:p>
          <a:p>
            <a:pPr marL="514350" indent="-514350">
              <a:buFontTx/>
              <a:buAutoNum type="alphaLcPeriod"/>
              <a:defRPr/>
            </a:pPr>
            <a:r>
              <a:rPr lang="en-US" dirty="0" smtClean="0">
                <a:solidFill>
                  <a:schemeClr val="tx1"/>
                </a:solidFill>
              </a:rPr>
              <a:t>the region in which they can be found</a:t>
            </a:r>
          </a:p>
          <a:p>
            <a:pPr marL="514350" indent="-514350">
              <a:buFontTx/>
              <a:buAutoNum type="alphaLcPeriod"/>
              <a:defRPr/>
            </a:pPr>
            <a:r>
              <a:rPr lang="en-US" dirty="0" smtClean="0">
                <a:solidFill>
                  <a:schemeClr val="tx1"/>
                </a:solidFill>
              </a:rPr>
              <a:t>none of the above</a:t>
            </a:r>
          </a:p>
          <a:p>
            <a:pPr>
              <a:defRPr/>
            </a:pP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0" name="Group 2"/>
          <p:cNvGrpSpPr>
            <a:grpSpLocks/>
          </p:cNvGrpSpPr>
          <p:nvPr/>
        </p:nvGrpSpPr>
        <p:grpSpPr bwMode="auto">
          <a:xfrm>
            <a:off x="-4763" y="0"/>
            <a:ext cx="9159876" cy="6629400"/>
            <a:chOff x="-10" y="0"/>
            <a:chExt cx="5770" cy="4176"/>
          </a:xfrm>
        </p:grpSpPr>
        <p:grpSp>
          <p:nvGrpSpPr>
            <p:cNvPr id="7175" name="Group 3"/>
            <p:cNvGrpSpPr>
              <a:grpSpLocks/>
            </p:cNvGrpSpPr>
            <p:nvPr/>
          </p:nvGrpSpPr>
          <p:grpSpPr bwMode="auto">
            <a:xfrm>
              <a:off x="192" y="960"/>
              <a:ext cx="5376" cy="3216"/>
              <a:chOff x="192" y="960"/>
              <a:chExt cx="5376" cy="3216"/>
            </a:xfrm>
          </p:grpSpPr>
          <p:sp>
            <p:nvSpPr>
              <p:cNvPr id="7184"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7185" name="Rectangle 5"/>
              <p:cNvSpPr>
                <a:spLocks noChangeAspect="1" noChangeArrowheads="1"/>
              </p:cNvSpPr>
              <p:nvPr/>
            </p:nvSpPr>
            <p:spPr bwMode="auto">
              <a:xfrm>
                <a:off x="635" y="1032"/>
                <a:ext cx="2918"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Factors Affecting Wind</a:t>
                </a:r>
              </a:p>
            </p:txBody>
          </p:sp>
        </p:grpSp>
        <p:grpSp>
          <p:nvGrpSpPr>
            <p:cNvPr id="7176" name="Group 6"/>
            <p:cNvGrpSpPr>
              <a:grpSpLocks/>
            </p:cNvGrpSpPr>
            <p:nvPr/>
          </p:nvGrpSpPr>
          <p:grpSpPr bwMode="auto">
            <a:xfrm>
              <a:off x="-10" y="0"/>
              <a:ext cx="5770" cy="901"/>
              <a:chOff x="-10" y="0"/>
              <a:chExt cx="5770" cy="901"/>
            </a:xfrm>
          </p:grpSpPr>
          <p:sp>
            <p:nvSpPr>
              <p:cNvPr id="7177"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7178" name="Group 8"/>
              <p:cNvGrpSpPr>
                <a:grpSpLocks/>
              </p:cNvGrpSpPr>
              <p:nvPr/>
            </p:nvGrpSpPr>
            <p:grpSpPr bwMode="auto">
              <a:xfrm>
                <a:off x="-10" y="0"/>
                <a:ext cx="5770" cy="86"/>
                <a:chOff x="-5" y="0"/>
                <a:chExt cx="5770" cy="86"/>
              </a:xfrm>
            </p:grpSpPr>
            <p:sp>
              <p:nvSpPr>
                <p:cNvPr id="7182"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5450"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7179" name="Group 11"/>
              <p:cNvGrpSpPr>
                <a:grpSpLocks/>
              </p:cNvGrpSpPr>
              <p:nvPr/>
            </p:nvGrpSpPr>
            <p:grpSpPr bwMode="auto">
              <a:xfrm>
                <a:off x="-5" y="768"/>
                <a:ext cx="5760" cy="133"/>
                <a:chOff x="1" y="768"/>
                <a:chExt cx="5760" cy="133"/>
              </a:xfrm>
            </p:grpSpPr>
            <p:sp>
              <p:nvSpPr>
                <p:cNvPr id="7180"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5453"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7171"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300" b="1" smtClean="0">
                <a:solidFill>
                  <a:srgbClr val="FFD600"/>
                </a:solidFill>
                <a:cs typeface="Times New Roman" pitchFamily="18" charset="0"/>
              </a:rPr>
              <a:t>19.1 </a:t>
            </a:r>
            <a:r>
              <a:rPr lang="en-US" sz="4300" b="1" smtClean="0">
                <a:cs typeface="Times New Roman" pitchFamily="18" charset="0"/>
              </a:rPr>
              <a:t> Understanding Air Pressure    </a:t>
            </a:r>
            <a:endParaRPr lang="en-US" smtClean="0"/>
          </a:p>
        </p:txBody>
      </p:sp>
      <p:sp>
        <p:nvSpPr>
          <p:cNvPr id="7172" name="Rectangle 15"/>
          <p:cNvSpPr>
            <a:spLocks noChangeArrowheads="1"/>
          </p:cNvSpPr>
          <p:nvPr/>
        </p:nvSpPr>
        <p:spPr bwMode="auto">
          <a:xfrm>
            <a:off x="1260475" y="2325688"/>
            <a:ext cx="7559675" cy="1631950"/>
          </a:xfrm>
          <a:prstGeom prst="rect">
            <a:avLst/>
          </a:prstGeom>
          <a:noFill/>
          <a:ln w="12700">
            <a:noFill/>
            <a:miter lim="800000"/>
            <a:headEnd type="none" w="sm" len="sm"/>
            <a:tailEnd type="none" w="sm" len="sm"/>
          </a:ln>
        </p:spPr>
        <p:txBody>
          <a:bodyPr>
            <a:spAutoFit/>
          </a:bodyPr>
          <a:lstStyle/>
          <a:p>
            <a:pPr marL="457200" indent="-457200">
              <a:buClr>
                <a:srgbClr val="389700"/>
              </a:buClr>
              <a:buFont typeface="Wingdings" pitchFamily="2" charset="2"/>
              <a:buChar char="u"/>
            </a:pPr>
            <a:r>
              <a:rPr lang="en-US" sz="1400" b="1">
                <a:solidFill>
                  <a:srgbClr val="389700"/>
                </a:solidFill>
                <a:latin typeface="Arial" charset="0"/>
                <a:sym typeface="Wingdings" pitchFamily="2" charset="2"/>
              </a:rPr>
              <a:t>If you’d rather HEAR this information continue to the next slide.</a:t>
            </a:r>
          </a:p>
          <a:p>
            <a:pPr marL="457200" indent="-457200">
              <a:buClr>
                <a:srgbClr val="389700"/>
              </a:buClr>
              <a:buFont typeface="Wingdings" pitchFamily="2" charset="2"/>
              <a:buChar char="u"/>
            </a:pPr>
            <a:endParaRPr lang="en-US" sz="1400" b="1">
              <a:solidFill>
                <a:srgbClr val="389700"/>
              </a:solidFill>
              <a:latin typeface="Arial" charset="0"/>
              <a:sym typeface="Wingdings" pitchFamily="2" charset="2"/>
            </a:endParaRPr>
          </a:p>
          <a:p>
            <a:pPr marL="457200" indent="-457200">
              <a:buClr>
                <a:srgbClr val="389700"/>
              </a:buClr>
              <a:buFont typeface="Wingdings" pitchFamily="2" charset="2"/>
              <a:buChar char="u"/>
            </a:pPr>
            <a:r>
              <a:rPr lang="en-US">
                <a:latin typeface="Arial" charset="0"/>
                <a:cs typeface="Times New Roman" pitchFamily="18" charset="0"/>
              </a:rPr>
              <a:t>Wind is the result of horizontal differences in air pressure. Air flows from areas of higher pressure to areas of lower pressure.</a:t>
            </a:r>
          </a:p>
        </p:txBody>
      </p:sp>
      <p:sp>
        <p:nvSpPr>
          <p:cNvPr id="7173" name="Rectangle 16"/>
          <p:cNvSpPr>
            <a:spLocks noChangeArrowheads="1"/>
          </p:cNvSpPr>
          <p:nvPr/>
        </p:nvSpPr>
        <p:spPr bwMode="auto">
          <a:xfrm>
            <a:off x="1260475" y="3913188"/>
            <a:ext cx="7559675" cy="126206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a:solidFill>
                  <a:srgbClr val="389700"/>
                </a:solidFill>
                <a:latin typeface="Arial" charset="0"/>
                <a:sym typeface="Wingdings" pitchFamily="2" charset="2"/>
              </a:rPr>
              <a:t> </a:t>
            </a:r>
            <a:r>
              <a:rPr lang="en-US">
                <a:latin typeface="Arial" charset="0"/>
                <a:cs typeface="Times New Roman" pitchFamily="18" charset="0"/>
              </a:rPr>
              <a:t>The unequal heating of Earth’s surface generates pressure differences. Solar radiation is the ultimate energy source for most wind.</a:t>
            </a:r>
          </a:p>
        </p:txBody>
      </p:sp>
      <p:sp>
        <p:nvSpPr>
          <p:cNvPr id="7174" name="Rectangle 17"/>
          <p:cNvSpPr>
            <a:spLocks noChangeArrowheads="1"/>
          </p:cNvSpPr>
          <p:nvPr/>
        </p:nvSpPr>
        <p:spPr bwMode="auto">
          <a:xfrm>
            <a:off x="1260475" y="5259388"/>
            <a:ext cx="7559675" cy="892175"/>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a:solidFill>
                  <a:srgbClr val="389700"/>
                </a:solidFill>
                <a:latin typeface="Arial" charset="0"/>
                <a:sym typeface="Wingdings" pitchFamily="2" charset="2"/>
              </a:rPr>
              <a:t> </a:t>
            </a:r>
            <a:r>
              <a:rPr lang="en-US">
                <a:latin typeface="Arial" charset="0"/>
                <a:cs typeface="Times New Roman" pitchFamily="18" charset="0"/>
              </a:rPr>
              <a:t>Three factors combine to control wind: pressure differences, the Coriolis effect, and friction.</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z="3600" smtClean="0">
                <a:solidFill>
                  <a:schemeClr val="tx1"/>
                </a:solidFill>
              </a:rPr>
              <a:t>Which phenomenon is associated with surface temperatures in the eastern Pacific that are colder than average?</a:t>
            </a:r>
            <a:br>
              <a:rPr lang="en-US" sz="3600" smtClean="0">
                <a:solidFill>
                  <a:schemeClr val="tx1"/>
                </a:solidFill>
              </a:rPr>
            </a:br>
            <a:endParaRPr lang="en-US" sz="3600" smtClean="0">
              <a:solidFill>
                <a:schemeClr val="tx1"/>
              </a:solidFill>
            </a:endParaRPr>
          </a:p>
        </p:txBody>
      </p:sp>
      <p:sp>
        <p:nvSpPr>
          <p:cNvPr id="3" name="Content Placeholder 2"/>
          <p:cNvSpPr>
            <a:spLocks noGrp="1"/>
          </p:cNvSpPr>
          <p:nvPr>
            <p:ph idx="1"/>
          </p:nvPr>
        </p:nvSpPr>
        <p:spPr>
          <a:xfrm>
            <a:off x="466725" y="2466975"/>
            <a:ext cx="8229600" cy="4525963"/>
          </a:xfrm>
        </p:spPr>
        <p:txBody>
          <a:bodyPr/>
          <a:lstStyle/>
          <a:p>
            <a:pPr>
              <a:buFontTx/>
              <a:buNone/>
              <a:defRPr/>
            </a:pPr>
            <a:r>
              <a:rPr lang="es-ES" dirty="0" smtClean="0">
                <a:solidFill>
                  <a:schemeClr val="tx1"/>
                </a:solidFill>
              </a:rPr>
              <a:t>a.  La Niña</a:t>
            </a:r>
          </a:p>
          <a:p>
            <a:pPr marL="514350" indent="-514350">
              <a:buFontTx/>
              <a:buAutoNum type="alphaLcPeriod" startAt="2"/>
              <a:defRPr/>
            </a:pPr>
            <a:r>
              <a:rPr lang="es-ES" dirty="0" smtClean="0">
                <a:solidFill>
                  <a:schemeClr val="tx1"/>
                </a:solidFill>
              </a:rPr>
              <a:t>El Niño</a:t>
            </a:r>
          </a:p>
          <a:p>
            <a:pPr marL="514350" indent="-514350">
              <a:buFontTx/>
              <a:buAutoNum type="alphaLcPeriod" startAt="2"/>
              <a:defRPr/>
            </a:pPr>
            <a:r>
              <a:rPr lang="es-ES" dirty="0" smtClean="0">
                <a:solidFill>
                  <a:schemeClr val="tx1"/>
                </a:solidFill>
              </a:rPr>
              <a:t>global </a:t>
            </a:r>
            <a:r>
              <a:rPr lang="es-ES" dirty="0" err="1" smtClean="0">
                <a:solidFill>
                  <a:schemeClr val="tx1"/>
                </a:solidFill>
              </a:rPr>
              <a:t>warming</a:t>
            </a:r>
            <a:endParaRPr lang="es-ES" dirty="0" smtClean="0">
              <a:solidFill>
                <a:schemeClr val="tx1"/>
              </a:solidFill>
            </a:endParaRPr>
          </a:p>
          <a:p>
            <a:pPr marL="514350" indent="-514350">
              <a:buFontTx/>
              <a:buAutoNum type="alphaLcPeriod" startAt="2"/>
              <a:defRPr/>
            </a:pPr>
            <a:r>
              <a:rPr lang="es-ES" dirty="0" smtClean="0">
                <a:solidFill>
                  <a:schemeClr val="tx1"/>
                </a:solidFill>
              </a:rPr>
              <a:t>local </a:t>
            </a:r>
            <a:r>
              <a:rPr lang="es-ES" dirty="0" err="1" smtClean="0">
                <a:solidFill>
                  <a:schemeClr val="tx1"/>
                </a:solidFill>
              </a:rPr>
              <a:t>winds</a:t>
            </a:r>
            <a:endParaRPr lang="es-ES" dirty="0" smtClean="0">
              <a:solidFill>
                <a:schemeClr val="tx1"/>
              </a:solidFill>
            </a:endParaRPr>
          </a:p>
          <a:p>
            <a:pPr>
              <a:defRPr/>
            </a:pPr>
            <a:endParaRPr 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z="3600" smtClean="0">
                <a:solidFill>
                  <a:schemeClr val="tx1"/>
                </a:solidFill>
              </a:rPr>
              <a:t>Which of the following is a warm countercurrent that periodically flows southward along the coasts of Ecuador and Peru?</a:t>
            </a:r>
            <a:br>
              <a:rPr lang="en-US" sz="3600" smtClean="0">
                <a:solidFill>
                  <a:schemeClr val="tx1"/>
                </a:solidFill>
              </a:rPr>
            </a:br>
            <a:endParaRPr lang="en-US" sz="3600" smtClean="0">
              <a:solidFill>
                <a:schemeClr val="tx1"/>
              </a:solidFill>
            </a:endParaRPr>
          </a:p>
        </p:txBody>
      </p:sp>
      <p:sp>
        <p:nvSpPr>
          <p:cNvPr id="3" name="Content Placeholder 2"/>
          <p:cNvSpPr>
            <a:spLocks noGrp="1"/>
          </p:cNvSpPr>
          <p:nvPr>
            <p:ph idx="1"/>
          </p:nvPr>
        </p:nvSpPr>
        <p:spPr>
          <a:xfrm>
            <a:off x="447675" y="2828925"/>
            <a:ext cx="8229600" cy="4525963"/>
          </a:xfrm>
        </p:spPr>
        <p:txBody>
          <a:bodyPr/>
          <a:lstStyle/>
          <a:p>
            <a:pPr>
              <a:buFontTx/>
              <a:buNone/>
              <a:defRPr/>
            </a:pPr>
            <a:r>
              <a:rPr lang="es-ES" dirty="0" smtClean="0">
                <a:solidFill>
                  <a:schemeClr val="tx1"/>
                </a:solidFill>
              </a:rPr>
              <a:t>a.  </a:t>
            </a:r>
            <a:r>
              <a:rPr lang="es-ES" dirty="0" err="1" smtClean="0">
                <a:solidFill>
                  <a:schemeClr val="tx1"/>
                </a:solidFill>
              </a:rPr>
              <a:t>mountain</a:t>
            </a:r>
            <a:r>
              <a:rPr lang="es-ES" dirty="0" smtClean="0">
                <a:solidFill>
                  <a:schemeClr val="tx1"/>
                </a:solidFill>
              </a:rPr>
              <a:t> </a:t>
            </a:r>
            <a:r>
              <a:rPr lang="es-ES" dirty="0" err="1" smtClean="0">
                <a:solidFill>
                  <a:schemeClr val="tx1"/>
                </a:solidFill>
              </a:rPr>
              <a:t>breeze</a:t>
            </a:r>
            <a:r>
              <a:rPr lang="es-ES" dirty="0" smtClean="0">
                <a:solidFill>
                  <a:schemeClr val="tx1"/>
                </a:solidFill>
              </a:rPr>
              <a:t>	</a:t>
            </a:r>
          </a:p>
          <a:p>
            <a:pPr marL="514350" indent="-514350">
              <a:buFontTx/>
              <a:buAutoNum type="alphaLcPeriod" startAt="2"/>
              <a:defRPr/>
            </a:pPr>
            <a:r>
              <a:rPr lang="en-US" dirty="0" smtClean="0">
                <a:solidFill>
                  <a:schemeClr val="tx1"/>
                </a:solidFill>
              </a:rPr>
              <a:t>La Niña</a:t>
            </a:r>
          </a:p>
          <a:p>
            <a:pPr marL="514350" indent="-514350">
              <a:buFontTx/>
              <a:buAutoNum type="alphaLcPeriod" startAt="2"/>
              <a:defRPr/>
            </a:pPr>
            <a:r>
              <a:rPr lang="es-ES" dirty="0" smtClean="0">
                <a:solidFill>
                  <a:schemeClr val="tx1"/>
                </a:solidFill>
              </a:rPr>
              <a:t>El Niño </a:t>
            </a:r>
          </a:p>
          <a:p>
            <a:pPr marL="514350" indent="-514350">
              <a:buFontTx/>
              <a:buNone/>
              <a:defRPr/>
            </a:pPr>
            <a:r>
              <a:rPr lang="en-US" dirty="0" smtClean="0">
                <a:solidFill>
                  <a:schemeClr val="tx1"/>
                </a:solidFill>
              </a:rPr>
              <a:t>d.	none of the above</a:t>
            </a:r>
          </a:p>
          <a:p>
            <a:pPr>
              <a:buFontTx/>
              <a:buNone/>
              <a:defRPr/>
            </a:pP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smtClean="0"/>
          </a:p>
        </p:txBody>
      </p:sp>
      <p:sp>
        <p:nvSpPr>
          <p:cNvPr id="8195" name="Content Placeholder 2"/>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en-US" sz="4000" smtClean="0">
                <a:hlinkClick r:id="rId2"/>
              </a:rPr>
              <a:t>Factors Affecting Wind</a:t>
            </a:r>
            <a:endParaRPr lang="en-US" sz="4000" smtClean="0"/>
          </a:p>
          <a:p>
            <a:pPr>
              <a:buFontTx/>
              <a:buNone/>
            </a:pPr>
            <a:r>
              <a:rPr lang="en-US" sz="4000" smtClean="0">
                <a:solidFill>
                  <a:schemeClr val="tx1"/>
                </a:solidFill>
              </a:rPr>
              <a:t>	</a:t>
            </a:r>
          </a:p>
          <a:p>
            <a:pPr>
              <a:buFontTx/>
              <a:buNone/>
            </a:pPr>
            <a:r>
              <a:rPr lang="en-US" sz="4000" smtClean="0">
                <a:solidFill>
                  <a:schemeClr val="tx1"/>
                </a:solidFill>
              </a:rPr>
              <a:t>	Click the link to hear it rather than read 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4763" y="0"/>
            <a:ext cx="9159876" cy="6629400"/>
            <a:chOff x="-10" y="0"/>
            <a:chExt cx="5770" cy="4176"/>
          </a:xfrm>
        </p:grpSpPr>
        <p:grpSp>
          <p:nvGrpSpPr>
            <p:cNvPr id="9223" name="Group 3"/>
            <p:cNvGrpSpPr>
              <a:grpSpLocks/>
            </p:cNvGrpSpPr>
            <p:nvPr/>
          </p:nvGrpSpPr>
          <p:grpSpPr bwMode="auto">
            <a:xfrm>
              <a:off x="192" y="960"/>
              <a:ext cx="5376" cy="3216"/>
              <a:chOff x="192" y="960"/>
              <a:chExt cx="5376" cy="3216"/>
            </a:xfrm>
          </p:grpSpPr>
          <p:sp>
            <p:nvSpPr>
              <p:cNvPr id="9232" name="AutoShape 4"/>
              <p:cNvSpPr>
                <a:spLocks noChangeAspect="1" noChangeArrowheads="1"/>
              </p:cNvSpPr>
              <p:nvPr/>
            </p:nvSpPr>
            <p:spPr bwMode="auto">
              <a:xfrm>
                <a:off x="192" y="960"/>
                <a:ext cx="5376" cy="3216"/>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sp>
            <p:nvSpPr>
              <p:cNvPr id="9233" name="Rectangle 5"/>
              <p:cNvSpPr>
                <a:spLocks noChangeAspect="1" noChangeArrowheads="1"/>
              </p:cNvSpPr>
              <p:nvPr/>
            </p:nvSpPr>
            <p:spPr bwMode="auto">
              <a:xfrm>
                <a:off x="635" y="1032"/>
                <a:ext cx="2918" cy="365"/>
              </a:xfrm>
              <a:prstGeom prst="rect">
                <a:avLst/>
              </a:prstGeom>
              <a:noFill/>
              <a:ln w="12700">
                <a:noFill/>
                <a:miter lim="800000"/>
                <a:headEnd type="none" w="sm" len="sm"/>
                <a:tailEnd type="none" w="sm" len="sm"/>
              </a:ln>
            </p:spPr>
            <p:txBody>
              <a:bodyPr wrap="none">
                <a:spAutoFit/>
              </a:bodyPr>
              <a:lstStyle/>
              <a:p>
                <a:r>
                  <a:rPr lang="en-US" sz="3200" b="1">
                    <a:solidFill>
                      <a:srgbClr val="008000"/>
                    </a:solidFill>
                    <a:latin typeface="Arial" charset="0"/>
                    <a:cs typeface="Times New Roman" pitchFamily="18" charset="0"/>
                  </a:rPr>
                  <a:t>Factors Affecting Wind</a:t>
                </a:r>
              </a:p>
            </p:txBody>
          </p:sp>
        </p:grpSp>
        <p:grpSp>
          <p:nvGrpSpPr>
            <p:cNvPr id="9224" name="Group 6"/>
            <p:cNvGrpSpPr>
              <a:grpSpLocks/>
            </p:cNvGrpSpPr>
            <p:nvPr/>
          </p:nvGrpSpPr>
          <p:grpSpPr bwMode="auto">
            <a:xfrm>
              <a:off x="-10" y="0"/>
              <a:ext cx="5770" cy="901"/>
              <a:chOff x="-10" y="0"/>
              <a:chExt cx="5770" cy="901"/>
            </a:xfrm>
          </p:grpSpPr>
          <p:sp>
            <p:nvSpPr>
              <p:cNvPr id="9225" name="Rectangle 7"/>
              <p:cNvSpPr>
                <a:spLocks noChangeArrowheads="1"/>
              </p:cNvSpPr>
              <p:nvPr/>
            </p:nvSpPr>
            <p:spPr bwMode="auto">
              <a:xfrm>
                <a:off x="-6"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9226" name="Group 8"/>
              <p:cNvGrpSpPr>
                <a:grpSpLocks/>
              </p:cNvGrpSpPr>
              <p:nvPr/>
            </p:nvGrpSpPr>
            <p:grpSpPr bwMode="auto">
              <a:xfrm>
                <a:off x="-10" y="0"/>
                <a:ext cx="5770" cy="86"/>
                <a:chOff x="-5" y="0"/>
                <a:chExt cx="5770" cy="86"/>
              </a:xfrm>
            </p:grpSpPr>
            <p:sp>
              <p:nvSpPr>
                <p:cNvPr id="9230" name="Line 9"/>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6474" name="Rectangle 10"/>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9227" name="Group 11"/>
              <p:cNvGrpSpPr>
                <a:grpSpLocks/>
              </p:cNvGrpSpPr>
              <p:nvPr/>
            </p:nvGrpSpPr>
            <p:grpSpPr bwMode="auto">
              <a:xfrm>
                <a:off x="-5" y="768"/>
                <a:ext cx="5760" cy="133"/>
                <a:chOff x="1" y="768"/>
                <a:chExt cx="5760" cy="133"/>
              </a:xfrm>
            </p:grpSpPr>
            <p:sp>
              <p:nvSpPr>
                <p:cNvPr id="9228" name="Line 12"/>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6477" name="Rectangle 13"/>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grpSp>
      <p:sp>
        <p:nvSpPr>
          <p:cNvPr id="9219" name="Rectangle 14"/>
          <p:cNvSpPr>
            <a:spLocks noGrp="1" noChangeArrowheads="1"/>
          </p:cNvSpPr>
          <p:nvPr>
            <p:ph type="title"/>
          </p:nvPr>
        </p:nvSpPr>
        <p:spPr bwMode="auto">
          <a:xfrm>
            <a:off x="0" y="228600"/>
            <a:ext cx="9144000" cy="1143000"/>
          </a:xfrm>
          <a:noFill/>
          <a:ln>
            <a:miter lim="800000"/>
            <a:headEnd/>
            <a:tailEnd/>
          </a:ln>
        </p:spPr>
        <p:txBody>
          <a:bodyPr vert="horz" wrap="square" lIns="91440" tIns="45720" rIns="91440" bIns="45720" numCol="1" anchor="t" anchorCtr="0" compatLnSpc="1">
            <a:prstTxWarp prst="textNoShape">
              <a:avLst/>
            </a:prstTxWarp>
          </a:bodyPr>
          <a:lstStyle/>
          <a:p>
            <a:r>
              <a:rPr lang="en-US" sz="4300" b="1" smtClean="0">
                <a:solidFill>
                  <a:srgbClr val="FFD600"/>
                </a:solidFill>
                <a:cs typeface="Times New Roman" pitchFamily="18" charset="0"/>
              </a:rPr>
              <a:t>19.1</a:t>
            </a:r>
            <a:r>
              <a:rPr lang="en-US" sz="4300" b="1" smtClean="0">
                <a:cs typeface="Times New Roman" pitchFamily="18" charset="0"/>
              </a:rPr>
              <a:t>  Understanding Air Pressure    </a:t>
            </a:r>
            <a:endParaRPr lang="en-US" smtClean="0"/>
          </a:p>
        </p:txBody>
      </p:sp>
      <p:sp>
        <p:nvSpPr>
          <p:cNvPr id="9220" name="Rectangle 15"/>
          <p:cNvSpPr>
            <a:spLocks noChangeArrowheads="1"/>
          </p:cNvSpPr>
          <p:nvPr/>
        </p:nvSpPr>
        <p:spPr bwMode="auto">
          <a:xfrm>
            <a:off x="1260475" y="2151063"/>
            <a:ext cx="7623175" cy="519112"/>
          </a:xfrm>
          <a:prstGeom prst="rect">
            <a:avLst/>
          </a:prstGeom>
          <a:noFill/>
          <a:ln w="12700">
            <a:noFill/>
            <a:miter lim="800000"/>
            <a:headEnd type="none" w="sm" len="sm"/>
            <a:tailEnd type="none" w="sm" len="sm"/>
          </a:ln>
        </p:spPr>
        <p:txBody>
          <a:bodyPr>
            <a:spAutoFit/>
          </a:bodyPr>
          <a:lstStyle/>
          <a:p>
            <a:pPr marL="457200" indent="-457200">
              <a:buClr>
                <a:srgbClr val="389700"/>
              </a:buClr>
              <a:buFont typeface="Monotype Sorts" charset="2"/>
              <a:buNone/>
            </a:pPr>
            <a:r>
              <a:rPr lang="en-US" sz="2800" b="1">
                <a:solidFill>
                  <a:srgbClr val="389700"/>
                </a:solidFill>
                <a:latin typeface="Arial" charset="0"/>
                <a:sym typeface="Wingdings" pitchFamily="2" charset="2"/>
              </a:rPr>
              <a:t> </a:t>
            </a:r>
            <a:r>
              <a:rPr lang="en-US" sz="2800">
                <a:latin typeface="Arial" charset="0"/>
                <a:cs typeface="Times New Roman" pitchFamily="18" charset="0"/>
              </a:rPr>
              <a:t>Pressure Differences</a:t>
            </a:r>
          </a:p>
        </p:txBody>
      </p:sp>
      <p:sp>
        <p:nvSpPr>
          <p:cNvPr id="9221" name="Rectangle 16"/>
          <p:cNvSpPr>
            <a:spLocks noChangeArrowheads="1"/>
          </p:cNvSpPr>
          <p:nvPr/>
        </p:nvSpPr>
        <p:spPr bwMode="auto">
          <a:xfrm>
            <a:off x="1736725" y="2632075"/>
            <a:ext cx="7077075" cy="822325"/>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A</a:t>
            </a:r>
            <a:r>
              <a:rPr lang="en-US" b="1">
                <a:latin typeface="Arial" charset="0"/>
                <a:cs typeface="Times New Roman" pitchFamily="18" charset="0"/>
              </a:rPr>
              <a:t> pressure gradient</a:t>
            </a:r>
            <a:r>
              <a:rPr lang="en-US">
                <a:latin typeface="Arial" charset="0"/>
                <a:cs typeface="Times New Roman" pitchFamily="18" charset="0"/>
              </a:rPr>
              <a:t> is the amount of pressure change occurring over a given distance.</a:t>
            </a:r>
            <a:endParaRPr lang="en-US" sz="2800">
              <a:latin typeface="Arial" charset="0"/>
              <a:cs typeface="Times New Roman" pitchFamily="18" charset="0"/>
            </a:endParaRPr>
          </a:p>
        </p:txBody>
      </p:sp>
      <p:sp>
        <p:nvSpPr>
          <p:cNvPr id="9222" name="Rectangle 18"/>
          <p:cNvSpPr>
            <a:spLocks noChangeArrowheads="1"/>
          </p:cNvSpPr>
          <p:nvPr/>
        </p:nvSpPr>
        <p:spPr bwMode="auto">
          <a:xfrm>
            <a:off x="1736725" y="3427413"/>
            <a:ext cx="7077075" cy="1917700"/>
          </a:xfrm>
          <a:prstGeom prst="rect">
            <a:avLst/>
          </a:prstGeom>
          <a:noFill/>
          <a:ln w="12700">
            <a:noFill/>
            <a:miter lim="800000"/>
            <a:headEnd type="none" w="sm" len="sm"/>
            <a:tailEnd type="none" w="sm" len="sm"/>
          </a:ln>
        </p:spPr>
        <p:txBody>
          <a:bodyPr>
            <a:spAutoFit/>
          </a:bodyPr>
          <a:lstStyle/>
          <a:p>
            <a:pPr marL="292100" indent="-292100">
              <a:buClr>
                <a:srgbClr val="389700"/>
              </a:buClr>
              <a:buFont typeface="Monotype Sorts" charset="2"/>
              <a:buNone/>
            </a:pPr>
            <a:r>
              <a:rPr lang="en-US">
                <a:latin typeface="Arial" charset="0"/>
                <a:sym typeface="Wingdings" pitchFamily="2" charset="2"/>
              </a:rPr>
              <a:t>•  </a:t>
            </a:r>
            <a:r>
              <a:rPr lang="en-US">
                <a:latin typeface="Arial" charset="0"/>
                <a:cs typeface="Times New Roman" pitchFamily="18" charset="0"/>
              </a:rPr>
              <a:t>Closely spaced isobars—lines on a map that connect places of equal air pressure—indicate a steep pressure gradient and high winds. Widely spaced isobars indicate a weak pressure gradient and light winds.</a:t>
            </a:r>
            <a:endParaRPr lang="en-US" sz="2800">
              <a:latin typeface="Arial"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2"/>
          <p:cNvGrpSpPr>
            <a:grpSpLocks/>
          </p:cNvGrpSpPr>
          <p:nvPr/>
        </p:nvGrpSpPr>
        <p:grpSpPr bwMode="auto">
          <a:xfrm>
            <a:off x="0" y="0"/>
            <a:ext cx="9159875" cy="1430338"/>
            <a:chOff x="-5" y="0"/>
            <a:chExt cx="5770" cy="901"/>
          </a:xfrm>
        </p:grpSpPr>
        <p:sp>
          <p:nvSpPr>
            <p:cNvPr id="10248" name="Rectangle 3"/>
            <p:cNvSpPr>
              <a:spLocks noChangeArrowheads="1"/>
            </p:cNvSpPr>
            <p:nvPr/>
          </p:nvSpPr>
          <p:spPr bwMode="auto">
            <a:xfrm>
              <a:off x="-1" y="0"/>
              <a:ext cx="5760" cy="768"/>
            </a:xfrm>
            <a:prstGeom prst="rect">
              <a:avLst/>
            </a:prstGeom>
            <a:solidFill>
              <a:srgbClr val="D00C0C"/>
            </a:solidFill>
            <a:ln w="63500">
              <a:noFill/>
              <a:miter lim="800000"/>
              <a:headEnd type="none" w="sm" len="sm"/>
              <a:tailEnd type="none" w="sm" len="sm"/>
            </a:ln>
          </p:spPr>
          <p:txBody>
            <a:bodyPr wrap="none" anchor="ctr"/>
            <a:lstStyle/>
            <a:p>
              <a:endParaRPr lang="en-US"/>
            </a:p>
          </p:txBody>
        </p:sp>
        <p:grpSp>
          <p:nvGrpSpPr>
            <p:cNvPr id="10249" name="Group 4"/>
            <p:cNvGrpSpPr>
              <a:grpSpLocks/>
            </p:cNvGrpSpPr>
            <p:nvPr/>
          </p:nvGrpSpPr>
          <p:grpSpPr bwMode="auto">
            <a:xfrm>
              <a:off x="-5" y="0"/>
              <a:ext cx="5770" cy="86"/>
              <a:chOff x="-5" y="0"/>
              <a:chExt cx="5770" cy="86"/>
            </a:xfrm>
          </p:grpSpPr>
          <p:sp>
            <p:nvSpPr>
              <p:cNvPr id="10253" name="Line 5"/>
              <p:cNvSpPr>
                <a:spLocks noChangeShapeType="1"/>
              </p:cNvSpPr>
              <p:nvPr/>
            </p:nvSpPr>
            <p:spPr bwMode="auto">
              <a:xfrm>
                <a:off x="-5" y="0"/>
                <a:ext cx="577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7494" name="Rectangle 6"/>
              <p:cNvSpPr>
                <a:spLocks noChangeArrowheads="1"/>
              </p:cNvSpPr>
              <p:nvPr/>
            </p:nvSpPr>
            <p:spPr bwMode="auto">
              <a:xfrm>
                <a:off x="-5" y="28"/>
                <a:ext cx="5770" cy="58"/>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nvGrpSpPr>
            <p:cNvPr id="10250" name="Group 7"/>
            <p:cNvGrpSpPr>
              <a:grpSpLocks/>
            </p:cNvGrpSpPr>
            <p:nvPr/>
          </p:nvGrpSpPr>
          <p:grpSpPr bwMode="auto">
            <a:xfrm>
              <a:off x="0" y="768"/>
              <a:ext cx="5760" cy="133"/>
              <a:chOff x="1" y="768"/>
              <a:chExt cx="5760" cy="133"/>
            </a:xfrm>
          </p:grpSpPr>
          <p:sp>
            <p:nvSpPr>
              <p:cNvPr id="10251" name="Line 8"/>
              <p:cNvSpPr>
                <a:spLocks noChangeShapeType="1"/>
              </p:cNvSpPr>
              <p:nvPr/>
            </p:nvSpPr>
            <p:spPr bwMode="auto">
              <a:xfrm>
                <a:off x="1" y="768"/>
                <a:ext cx="5760" cy="0"/>
              </a:xfrm>
              <a:prstGeom prst="line">
                <a:avLst/>
              </a:prstGeom>
              <a:noFill/>
              <a:ln w="101600">
                <a:solidFill>
                  <a:srgbClr val="FFCC00"/>
                </a:solidFill>
                <a:miter lim="800000"/>
                <a:headEnd type="none" w="sm" len="sm"/>
                <a:tailEnd type="none" w="sm" len="sm"/>
              </a:ln>
            </p:spPr>
            <p:txBody>
              <a:bodyPr wrap="none" anchor="ctr"/>
              <a:lstStyle/>
              <a:p>
                <a:endParaRPr lang="en-US"/>
              </a:p>
            </p:txBody>
          </p:sp>
          <p:sp>
            <p:nvSpPr>
              <p:cNvPr id="1087497" name="Rectangle 9"/>
              <p:cNvSpPr>
                <a:spLocks noChangeArrowheads="1"/>
              </p:cNvSpPr>
              <p:nvPr/>
            </p:nvSpPr>
            <p:spPr bwMode="auto">
              <a:xfrm>
                <a:off x="1" y="786"/>
                <a:ext cx="5760" cy="115"/>
              </a:xfrm>
              <a:prstGeom prst="rect">
                <a:avLst/>
              </a:prstGeom>
              <a:gradFill rotWithShape="0">
                <a:gsLst>
                  <a:gs pos="0">
                    <a:schemeClr val="folHlink">
                      <a:gamma/>
                      <a:shade val="46275"/>
                      <a:invGamma/>
                    </a:schemeClr>
                  </a:gs>
                  <a:gs pos="100000">
                    <a:schemeClr val="folHlink">
                      <a:alpha val="0"/>
                    </a:schemeClr>
                  </a:gs>
                </a:gsLst>
                <a:lin ang="5400000" scaled="1"/>
              </a:gradFill>
              <a:ln w="12700">
                <a:noFill/>
                <a:miter lim="800000"/>
                <a:headEnd type="none" w="sm" len="sm"/>
                <a:tailEnd type="none" w="sm" len="sm"/>
              </a:ln>
              <a:effectLst/>
            </p:spPr>
            <p:txBody>
              <a:bodyPr wrap="none" anchor="ctr"/>
              <a:lstStyle/>
              <a:p>
                <a:pPr>
                  <a:defRPr/>
                </a:pPr>
                <a:endParaRPr lang="en-US">
                  <a:latin typeface="Times New Roman" charset="0"/>
                </a:endParaRPr>
              </a:p>
            </p:txBody>
          </p:sp>
        </p:grpSp>
      </p:grpSp>
      <p:sp>
        <p:nvSpPr>
          <p:cNvPr id="10243" name="Rectangle 10"/>
          <p:cNvSpPr>
            <a:spLocks noGrp="1" noChangeArrowheads="1"/>
          </p:cNvSpPr>
          <p:nvPr>
            <p:ph type="title"/>
          </p:nvPr>
        </p:nvSpPr>
        <p:spPr bwMode="auto">
          <a:xfrm>
            <a:off x="0" y="231775"/>
            <a:ext cx="9144000" cy="914400"/>
          </a:xfrm>
          <a:noFill/>
          <a:ln>
            <a:miter lim="800000"/>
            <a:headEnd/>
            <a:tailEnd/>
          </a:ln>
        </p:spPr>
        <p:txBody>
          <a:bodyPr vert="horz" wrap="square" lIns="91440" tIns="45720" rIns="91440" bIns="45720" numCol="1" anchor="t" anchorCtr="0" compatLnSpc="1">
            <a:prstTxWarp prst="textNoShape">
              <a:avLst/>
            </a:prstTxWarp>
          </a:bodyPr>
          <a:lstStyle/>
          <a:p>
            <a:pPr algn="ctr">
              <a:tabLst>
                <a:tab pos="2979738" algn="l"/>
              </a:tabLst>
            </a:pPr>
            <a:r>
              <a:rPr lang="en-US" b="1" smtClean="0"/>
              <a:t>Isobars</a:t>
            </a:r>
          </a:p>
        </p:txBody>
      </p:sp>
      <p:grpSp>
        <p:nvGrpSpPr>
          <p:cNvPr id="10244" name="Group 14"/>
          <p:cNvGrpSpPr>
            <a:grpSpLocks/>
          </p:cNvGrpSpPr>
          <p:nvPr/>
        </p:nvGrpSpPr>
        <p:grpSpPr bwMode="auto">
          <a:xfrm>
            <a:off x="971550" y="1058863"/>
            <a:ext cx="7143750" cy="3970337"/>
            <a:chOff x="368" y="995"/>
            <a:chExt cx="5024" cy="3168"/>
          </a:xfrm>
        </p:grpSpPr>
        <p:sp>
          <p:nvSpPr>
            <p:cNvPr id="10246" name="AutoShape 11"/>
            <p:cNvSpPr>
              <a:spLocks noChangeAspect="1" noChangeArrowheads="1"/>
            </p:cNvSpPr>
            <p:nvPr/>
          </p:nvSpPr>
          <p:spPr bwMode="auto">
            <a:xfrm>
              <a:off x="368" y="995"/>
              <a:ext cx="5024" cy="3168"/>
            </a:xfrm>
            <a:prstGeom prst="roundRect">
              <a:avLst>
                <a:gd name="adj" fmla="val 22130"/>
              </a:avLst>
            </a:prstGeom>
            <a:solidFill>
              <a:srgbClr val="FFFFFF"/>
            </a:solidFill>
            <a:ln w="12700">
              <a:noFill/>
              <a:miter lim="800000"/>
              <a:headEnd type="none" w="sm" len="sm"/>
              <a:tailEnd type="none" w="sm" len="sm"/>
            </a:ln>
          </p:spPr>
          <p:txBody>
            <a:bodyPr wrap="none" anchor="ctr"/>
            <a:lstStyle/>
            <a:p>
              <a:endParaRPr lang="en-US"/>
            </a:p>
          </p:txBody>
        </p:sp>
        <p:pic>
          <p:nvPicPr>
            <p:cNvPr id="10247" name="Picture 13"/>
            <p:cNvPicPr>
              <a:picLocks noChangeAspect="1" noChangeArrowheads="1"/>
            </p:cNvPicPr>
            <p:nvPr/>
          </p:nvPicPr>
          <p:blipFill>
            <a:blip r:embed="rId3" cstate="print"/>
            <a:srcRect/>
            <a:stretch>
              <a:fillRect/>
            </a:stretch>
          </p:blipFill>
          <p:spPr bwMode="auto">
            <a:xfrm>
              <a:off x="636" y="1257"/>
              <a:ext cx="4488" cy="2643"/>
            </a:xfrm>
            <a:prstGeom prst="rect">
              <a:avLst/>
            </a:prstGeom>
            <a:noFill/>
            <a:ln w="9525">
              <a:noFill/>
              <a:miter lim="800000"/>
              <a:headEnd/>
              <a:tailEnd/>
            </a:ln>
          </p:spPr>
        </p:pic>
      </p:grpSp>
      <p:sp>
        <p:nvSpPr>
          <p:cNvPr id="15" name="Content Placeholder 2"/>
          <p:cNvSpPr txBox="1">
            <a:spLocks/>
          </p:cNvSpPr>
          <p:nvPr/>
        </p:nvSpPr>
        <p:spPr bwMode="auto">
          <a:xfrm>
            <a:off x="254000" y="4921250"/>
            <a:ext cx="8610600" cy="1428750"/>
          </a:xfrm>
          <a:prstGeom prst="rect">
            <a:avLst/>
          </a:prstGeom>
          <a:noFill/>
          <a:ln>
            <a:miter lim="800000"/>
            <a:headEnd/>
            <a:tailEnd/>
          </a:ln>
        </p:spPr>
        <p:txBody>
          <a:bodyPr/>
          <a:lstStyle/>
          <a:p>
            <a:pPr marL="514350" indent="-514350">
              <a:spcBef>
                <a:spcPct val="20000"/>
              </a:spcBef>
              <a:defRPr/>
            </a:pPr>
            <a:r>
              <a:rPr lang="en-US" sz="2000" kern="0" dirty="0" smtClean="0">
                <a:latin typeface="+mn-lt"/>
              </a:rPr>
              <a:t>-Complete the activities on the following few slides.</a:t>
            </a:r>
          </a:p>
          <a:p>
            <a:pPr marL="514350" indent="-514350">
              <a:spcBef>
                <a:spcPct val="20000"/>
              </a:spcBef>
              <a:defRPr/>
            </a:pPr>
            <a:r>
              <a:rPr lang="en-US" sz="2000" kern="0" dirty="0" smtClean="0">
                <a:latin typeface="+mn-lt"/>
              </a:rPr>
              <a:t>-Answer the questions on the back of your notes.</a:t>
            </a:r>
          </a:p>
          <a:p>
            <a:pPr marL="514350" indent="-514350">
              <a:spcBef>
                <a:spcPct val="20000"/>
              </a:spcBef>
              <a:defRPr/>
            </a:pPr>
            <a:r>
              <a:rPr lang="en-US" sz="2000" kern="0" dirty="0" smtClean="0">
                <a:latin typeface="+mn-lt"/>
              </a:rPr>
              <a:t>-You must exit out of presentation mode to draw the lines/arrows.</a:t>
            </a:r>
          </a:p>
          <a:p>
            <a:pPr marL="514350" indent="-514350">
              <a:spcBef>
                <a:spcPct val="20000"/>
              </a:spcBef>
              <a:defRPr/>
            </a:pPr>
            <a:r>
              <a:rPr lang="en-US" sz="2000" kern="0" dirty="0" smtClean="0">
                <a:latin typeface="+mn-lt"/>
              </a:rPr>
              <a:t>-Once you are </a:t>
            </a:r>
            <a:r>
              <a:rPr lang="en-US" sz="2000" kern="0" dirty="0" err="1" smtClean="0">
                <a:latin typeface="+mn-lt"/>
              </a:rPr>
              <a:t>donE</a:t>
            </a:r>
            <a:r>
              <a:rPr lang="en-US" sz="2000" kern="0" dirty="0" smtClean="0">
                <a:latin typeface="+mn-lt"/>
              </a:rPr>
              <a:t> with the activities show Ms. Joseph. DO NOT SAVE!</a:t>
            </a:r>
            <a:endParaRPr lang="en-US" sz="2000" kern="0" dirty="0">
              <a:latin typeface="+mn-l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355600" y="347008"/>
            <a:ext cx="8572500" cy="3877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Pressure Activity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Introduction: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Though you may not realize it, the air has weight. All the air molecules in the atmosphere exert a force, or pressure, on our bodies. Atmospheric pressure is the force exerted by the weight of the air above an object or surface. Variations in pressure generate winds, which play a significant role in day to day weather conditions. The purpose of this activity is to introduce characteristics of pressure, high and low pressure centers, and a brief analysis of an idealized pressure field. Key words throughout this activity link directly to helper resources that provide useful information for answering the questions.</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Characteristics of Pressure:</a:t>
            </a: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What are the different units of pressure? Which unit is used most by meteorologists?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solidFill>
                  <a:srgbClr val="000000"/>
                </a:solidFill>
                <a:effectLst/>
                <a:latin typeface="Arial" pitchFamily="34" charset="0"/>
                <a:ea typeface="Times New Roman" pitchFamily="18" charset="0"/>
                <a:cs typeface="Times New Roman" pitchFamily="18" charset="0"/>
              </a:rPr>
              <a:t>Circle the correct response in the following sentence: Pressure (increases / decreases) with height. Please explain why pressure changes this way with height.</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Analysis of a Pressure Field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a:r>
            <a:b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br>
            <a:r>
              <a:rPr kumimoji="0" lang="en-US" sz="1200"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3)</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The diagram below is an idealized pressure field resembling those commonly found on surface weather maps. The numbers along each contour indicate the pressure value in </a:t>
            </a:r>
            <a:r>
              <a:rPr kumimoji="0" lang="en-US" sz="1200" b="0" i="0" u="none" strike="noStrike" cap="none" normalizeH="0" baseline="0" dirty="0" err="1" smtClean="0">
                <a:ln>
                  <a:noFill/>
                </a:ln>
                <a:solidFill>
                  <a:schemeClr val="tx1"/>
                </a:solidFill>
                <a:effectLst/>
                <a:latin typeface="Arial" pitchFamily="34" charset="0"/>
                <a:ea typeface="Times New Roman" pitchFamily="18" charset="0"/>
                <a:cs typeface="Times New Roman" pitchFamily="18" charset="0"/>
              </a:rPr>
              <a:t>millibars</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for that particular contour. Use the diagram below to answer the following questions. </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What are the green </a:t>
            </a:r>
            <a:r>
              <a:rPr kumimoji="0" lang="en-US" sz="1200" b="0" i="0" u="none" strike="noStrike" cap="none" normalizeH="0" baseline="0" dirty="0" smtClean="0">
                <a:ln>
                  <a:noFill/>
                </a:ln>
                <a:solidFill>
                  <a:srgbClr val="0000FF"/>
                </a:solidFill>
                <a:effectLst/>
                <a:latin typeface="Arial" pitchFamily="34" charset="0"/>
                <a:ea typeface="Times New Roman" pitchFamily="18" charset="0"/>
                <a:cs typeface="Times New Roman" pitchFamily="18" charset="0"/>
                <a:hlinkClick r:id="rId2"/>
              </a:rPr>
              <a:t>contours</a:t>
            </a:r>
            <a:r>
              <a:rPr kumimoji="0" lang="en-US" sz="1200" b="0"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What do they represent?</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6561" name="Picture 1" descr="prs2.gif"/>
          <p:cNvPicPr>
            <a:picLocks noChangeAspect="1" noChangeArrowheads="1"/>
          </p:cNvPicPr>
          <p:nvPr/>
        </p:nvPicPr>
        <p:blipFill>
          <a:blip r:embed="rId3" cstate="print"/>
          <a:srcRect/>
          <a:stretch>
            <a:fillRect/>
          </a:stretch>
        </p:blipFill>
        <p:spPr bwMode="auto">
          <a:xfrm>
            <a:off x="2222500" y="4076700"/>
            <a:ext cx="4692472" cy="1911350"/>
          </a:xfrm>
          <a:prstGeom prst="rect">
            <a:avLst/>
          </a:prstGeom>
          <a:noFill/>
        </p:spPr>
      </p:pic>
      <p:sp>
        <p:nvSpPr>
          <p:cNvPr id="66563" name="Rectangle 3"/>
          <p:cNvSpPr>
            <a:spLocks noChangeArrowheads="1"/>
          </p:cNvSpPr>
          <p:nvPr/>
        </p:nvSpPr>
        <p:spPr bwMode="auto">
          <a:xfrm>
            <a:off x="406400" y="62547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pPr>
            <a:r>
              <a:rPr kumimoji="0" lang="en-US" sz="1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Draw an arrow (on the diagram above) to indicate the direction in which the pressure gradient force is pointing.</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ueglobe">
  <a:themeElements>
    <a:clrScheme name="Blueglobe 8">
      <a:dk1>
        <a:srgbClr val="000000"/>
      </a:dk1>
      <a:lt1>
        <a:srgbClr val="DDDDDD"/>
      </a:lt1>
      <a:dk2>
        <a:srgbClr val="000000"/>
      </a:dk2>
      <a:lt2>
        <a:srgbClr val="808080"/>
      </a:lt2>
      <a:accent1>
        <a:srgbClr val="003366"/>
      </a:accent1>
      <a:accent2>
        <a:srgbClr val="71C79C"/>
      </a:accent2>
      <a:accent3>
        <a:srgbClr val="EBEBEB"/>
      </a:accent3>
      <a:accent4>
        <a:srgbClr val="000000"/>
      </a:accent4>
      <a:accent5>
        <a:srgbClr val="AAADB8"/>
      </a:accent5>
      <a:accent6>
        <a:srgbClr val="66B48D"/>
      </a:accent6>
      <a:hlink>
        <a:srgbClr val="A4B5E0"/>
      </a:hlink>
      <a:folHlink>
        <a:srgbClr val="6D7895"/>
      </a:folHlink>
    </a:clrScheme>
    <a:fontScheme name="Blueglob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miter lim="800000"/>
          <a:headEnd type="none" w="sm" len="sm"/>
          <a:tailEnd type="none" w="sm" len="sm"/>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Blueglob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ueglob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ueglob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ueglob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ueglob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ueglob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ueglob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Blueglobe 8">
        <a:dk1>
          <a:srgbClr val="000000"/>
        </a:dk1>
        <a:lt1>
          <a:srgbClr val="DDDDDD"/>
        </a:lt1>
        <a:dk2>
          <a:srgbClr val="000000"/>
        </a:dk2>
        <a:lt2>
          <a:srgbClr val="808080"/>
        </a:lt2>
        <a:accent1>
          <a:srgbClr val="003366"/>
        </a:accent1>
        <a:accent2>
          <a:srgbClr val="71C79C"/>
        </a:accent2>
        <a:accent3>
          <a:srgbClr val="EBEBEB"/>
        </a:accent3>
        <a:accent4>
          <a:srgbClr val="000000"/>
        </a:accent4>
        <a:accent5>
          <a:srgbClr val="AAADB8"/>
        </a:accent5>
        <a:accent6>
          <a:srgbClr val="66B48D"/>
        </a:accent6>
        <a:hlink>
          <a:srgbClr val="A4B5E0"/>
        </a:hlink>
        <a:folHlink>
          <a:srgbClr val="6D78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Macintosh HD:Applications:Microsoft Office X:Templates:Presentations:Designs:Blueglobe</Template>
  <TotalTime>16196</TotalTime>
  <Words>2365</Words>
  <Application>Microsoft Office PowerPoint</Application>
  <PresentationFormat>On-screen Show (4:3)</PresentationFormat>
  <Paragraphs>270</Paragraphs>
  <Slides>51</Slides>
  <Notes>27</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Blueglobe</vt:lpstr>
      <vt:lpstr>Chapter  19</vt:lpstr>
      <vt:lpstr>19.1  Understanding Air Pressure    </vt:lpstr>
      <vt:lpstr>19.1  Understanding Air Pressure    </vt:lpstr>
      <vt:lpstr>A Mercury Barometer</vt:lpstr>
      <vt:lpstr>19.1  Understanding Air Pressure    </vt:lpstr>
      <vt:lpstr>Slide 6</vt:lpstr>
      <vt:lpstr>19.1  Understanding Air Pressure    </vt:lpstr>
      <vt:lpstr>Isobars</vt:lpstr>
      <vt:lpstr>Slide 9</vt:lpstr>
      <vt:lpstr>Slide 10</vt:lpstr>
      <vt:lpstr>Slide 11</vt:lpstr>
      <vt:lpstr>Slide 12</vt:lpstr>
      <vt:lpstr>19.1  Understanding Air Pressure    </vt:lpstr>
      <vt:lpstr>The Coriolis Effect</vt:lpstr>
      <vt:lpstr>19.1  Understanding Air Pressure    </vt:lpstr>
      <vt:lpstr>Effect of Friction</vt:lpstr>
      <vt:lpstr>19.2  Pressure Centers and Winds    </vt:lpstr>
      <vt:lpstr>19.2  Pressure Centers and Winds    </vt:lpstr>
      <vt:lpstr>Cyclonic and Anticyclonic Winds</vt:lpstr>
      <vt:lpstr>19.2  Pressure Centers and Winds    </vt:lpstr>
      <vt:lpstr>Airflow Patterns, Surface and Aloft</vt:lpstr>
      <vt:lpstr>19.2  Pressure Centers and Winds    </vt:lpstr>
      <vt:lpstr>Circulation on a Non-Rotating Earth</vt:lpstr>
      <vt:lpstr>19.2  Pressure Centers and Winds    </vt:lpstr>
      <vt:lpstr>Slide 25</vt:lpstr>
      <vt:lpstr>Circulation on a Rotating Earth</vt:lpstr>
      <vt:lpstr>19.2  Pressure Centers and Winds    </vt:lpstr>
      <vt:lpstr>Surface Pressure</vt:lpstr>
      <vt:lpstr>Slide 29</vt:lpstr>
      <vt:lpstr>Slide 30</vt:lpstr>
      <vt:lpstr>Slide 31</vt:lpstr>
      <vt:lpstr>Slide 32</vt:lpstr>
      <vt:lpstr>Slide 33</vt:lpstr>
      <vt:lpstr>19.3  Regional Wind Systems    </vt:lpstr>
      <vt:lpstr>Sea and Land Breezes</vt:lpstr>
      <vt:lpstr>19.3  Regional Wind Systems    </vt:lpstr>
      <vt:lpstr>Valley and Mountain Breezes</vt:lpstr>
      <vt:lpstr>19.3  Regional Wind Systems    </vt:lpstr>
      <vt:lpstr>19.3  Regional Wind Systems    </vt:lpstr>
      <vt:lpstr>19.3  Regional Wind Systems    </vt:lpstr>
      <vt:lpstr>Normal Conditions</vt:lpstr>
      <vt:lpstr>El Niño Conditions</vt:lpstr>
      <vt:lpstr>19.3  Regional Wind Systems    </vt:lpstr>
      <vt:lpstr>19.3  Regional Wind Systems    </vt:lpstr>
      <vt:lpstr>Valley and mountain breezes are examples of ____. </vt:lpstr>
      <vt:lpstr>A sea breeze usually originates during the ____. </vt:lpstr>
      <vt:lpstr>A land breeze usually originates during the ____. </vt:lpstr>
      <vt:lpstr>A wind that consistently blows more often from one direction than from any other is called a ____. </vt:lpstr>
      <vt:lpstr>Winds are labeled according to which of the following? </vt:lpstr>
      <vt:lpstr>Which phenomenon is associated with surface temperatures in the eastern Pacific that are colder than average? </vt:lpstr>
      <vt:lpstr>Which of the following is a warm countercurrent that periodically flows southward along the coasts of Ecuador and Peru? </vt:lpstr>
    </vt:vector>
  </TitlesOfParts>
  <Company>MicroTech</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Volcanoes and Igneous Activity  Earth  -  Chapter 4</dc:title>
  <dc:creator>Stan &amp; Cindy Hatfield</dc:creator>
  <cp:lastModifiedBy>User</cp:lastModifiedBy>
  <cp:revision>818</cp:revision>
  <cp:lastPrinted>2004-09-17T19:36:04Z</cp:lastPrinted>
  <dcterms:created xsi:type="dcterms:W3CDTF">2000-12-18T00:31:17Z</dcterms:created>
  <dcterms:modified xsi:type="dcterms:W3CDTF">2010-03-25T13:52:44Z</dcterms:modified>
</cp:coreProperties>
</file>